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Gagalin" charset="1" panose="00000500000000000000"/>
      <p:regular r:id="rId26"/>
    </p:embeddedFont>
    <p:embeddedFont>
      <p:font typeface="Agrandir Bold" charset="1" panose="00000800000000000000"/>
      <p:regular r:id="rId27"/>
    </p:embeddedFont>
    <p:embeddedFont>
      <p:font typeface="Londrina Solid Heavy" charset="1" panose="00000A00000000000000"/>
      <p:regular r:id="rId28"/>
    </p:embeddedFont>
    <p:embeddedFont>
      <p:font typeface="Canva Sans Bold" charset="1" panose="020B0803030501040103"/>
      <p:regular r:id="rId29"/>
    </p:embeddedFont>
    <p:embeddedFont>
      <p:font typeface="Agrandir" charset="1" panose="00000500000000000000"/>
      <p:regular r:id="rId30"/>
    </p:embeddedFont>
    <p:embeddedFont>
      <p:font typeface="Canva Sans" charset="1" panose="020B05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67.png" Type="http://schemas.openxmlformats.org/officeDocument/2006/relationships/image"/><Relationship Id="rId3" Target="../media/image6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7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http://127.0.0.1:8000" TargetMode="External" Type="http://schemas.openxmlformats.org/officeDocument/2006/relationships/hyperlink"/><Relationship Id="rId2" Target="../media/image61.png" Type="http://schemas.openxmlformats.org/officeDocument/2006/relationships/image"/><Relationship Id="rId3" Target="../media/image6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82.gif"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11" Target="../media/image88.svg" Type="http://schemas.openxmlformats.org/officeDocument/2006/relationships/image"/><Relationship Id="rId2" Target="../media/image83.png" Type="http://schemas.openxmlformats.org/officeDocument/2006/relationships/image"/><Relationship Id="rId3" Target="../media/image8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85.png" Type="http://schemas.openxmlformats.org/officeDocument/2006/relationships/image"/><Relationship Id="rId9" Target="../media/image8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11" Target="../media/image92.svg" Type="http://schemas.openxmlformats.org/officeDocument/2006/relationships/image"/><Relationship Id="rId12" Target="../media/image93.png" Type="http://schemas.openxmlformats.org/officeDocument/2006/relationships/image"/><Relationship Id="rId13" Target="../media/image94.svg" Type="http://schemas.openxmlformats.org/officeDocument/2006/relationships/image"/><Relationship Id="rId2" Target="../media/image89.png" Type="http://schemas.openxmlformats.org/officeDocument/2006/relationships/image"/><Relationship Id="rId3" Target="../media/image90.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18" Target="../media/image37.png" Type="http://schemas.openxmlformats.org/officeDocument/2006/relationships/image"/><Relationship Id="rId19" Target="../media/image38.svg" Type="http://schemas.openxmlformats.org/officeDocument/2006/relationships/image"/><Relationship Id="rId2" Target="../media/image23.png" Type="http://schemas.openxmlformats.org/officeDocument/2006/relationships/image"/><Relationship Id="rId20" Target="../media/image39.png" Type="http://schemas.openxmlformats.org/officeDocument/2006/relationships/image"/><Relationship Id="rId21" Target="../media/image40.sv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F2D2D"/>
        </a:solidFill>
      </p:bgPr>
    </p:bg>
    <p:spTree>
      <p:nvGrpSpPr>
        <p:cNvPr id="1" name=""/>
        <p:cNvGrpSpPr/>
        <p:nvPr/>
      </p:nvGrpSpPr>
      <p:grpSpPr>
        <a:xfrm>
          <a:off x="0" y="0"/>
          <a:ext cx="0" cy="0"/>
          <a:chOff x="0" y="0"/>
          <a:chExt cx="0" cy="0"/>
        </a:xfrm>
      </p:grpSpPr>
      <p:sp>
        <p:nvSpPr>
          <p:cNvPr name="Freeform 2" id="2"/>
          <p:cNvSpPr/>
          <p:nvPr/>
        </p:nvSpPr>
        <p:spPr>
          <a:xfrm flipH="false" flipV="false" rot="0">
            <a:off x="16385201" y="92583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07966" y="789344"/>
            <a:ext cx="5162126" cy="3768352"/>
          </a:xfrm>
          <a:custGeom>
            <a:avLst/>
            <a:gdLst/>
            <a:ahLst/>
            <a:cxnLst/>
            <a:rect r="r" b="b" t="t" l="l"/>
            <a:pathLst>
              <a:path h="3768352" w="5162126">
                <a:moveTo>
                  <a:pt x="0" y="0"/>
                </a:moveTo>
                <a:lnTo>
                  <a:pt x="5162125" y="0"/>
                </a:lnTo>
                <a:lnTo>
                  <a:pt x="5162125" y="3768351"/>
                </a:lnTo>
                <a:lnTo>
                  <a:pt x="0" y="3768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989682" y="4047892"/>
            <a:ext cx="10330218" cy="3394002"/>
          </a:xfrm>
          <a:prstGeom prst="rect">
            <a:avLst/>
          </a:prstGeom>
        </p:spPr>
        <p:txBody>
          <a:bodyPr anchor="t" rtlCol="false" tIns="0" lIns="0" bIns="0" rIns="0">
            <a:spAutoFit/>
          </a:bodyPr>
          <a:lstStyle/>
          <a:p>
            <a:pPr algn="ctr" marL="0" indent="0" lvl="0">
              <a:lnSpc>
                <a:spcPts val="13289"/>
              </a:lnSpc>
            </a:pPr>
            <a:r>
              <a:rPr lang="en-US" sz="11657">
                <a:solidFill>
                  <a:srgbClr val="A2272C"/>
                </a:solidFill>
                <a:latin typeface="Gagalin"/>
                <a:ea typeface="Gagalin"/>
                <a:cs typeface="Gagalin"/>
                <a:sym typeface="Gagalin"/>
              </a:rPr>
              <a:t>BLOOD GROUP IDENTIFICATION </a:t>
            </a:r>
          </a:p>
        </p:txBody>
      </p:sp>
      <p:sp>
        <p:nvSpPr>
          <p:cNvPr name="Freeform 5" id="5"/>
          <p:cNvSpPr/>
          <p:nvPr/>
        </p:nvSpPr>
        <p:spPr>
          <a:xfrm flipH="false" flipV="false" rot="0">
            <a:off x="1028700" y="7889280"/>
            <a:ext cx="2722128" cy="1672746"/>
          </a:xfrm>
          <a:custGeom>
            <a:avLst/>
            <a:gdLst/>
            <a:ahLst/>
            <a:cxnLst/>
            <a:rect r="r" b="b" t="t" l="l"/>
            <a:pathLst>
              <a:path h="1672746" w="2722128">
                <a:moveTo>
                  <a:pt x="0" y="0"/>
                </a:moveTo>
                <a:lnTo>
                  <a:pt x="2722128" y="0"/>
                </a:lnTo>
                <a:lnTo>
                  <a:pt x="2722128" y="1672746"/>
                </a:lnTo>
                <a:lnTo>
                  <a:pt x="0" y="1672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36605" y="-1028700"/>
            <a:ext cx="4352192" cy="4114800"/>
          </a:xfrm>
          <a:custGeom>
            <a:avLst/>
            <a:gdLst/>
            <a:ahLst/>
            <a:cxnLst/>
            <a:rect r="r" b="b" t="t" l="l"/>
            <a:pathLst>
              <a:path h="4114800" w="4352192">
                <a:moveTo>
                  <a:pt x="0" y="0"/>
                </a:moveTo>
                <a:lnTo>
                  <a:pt x="4352193" y="0"/>
                </a:lnTo>
                <a:lnTo>
                  <a:pt x="435219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39491" y="789344"/>
            <a:ext cx="3191874" cy="3191874"/>
          </a:xfrm>
          <a:custGeom>
            <a:avLst/>
            <a:gdLst/>
            <a:ahLst/>
            <a:cxnLst/>
            <a:rect r="r" b="b" t="t" l="l"/>
            <a:pathLst>
              <a:path h="3191874" w="3191874">
                <a:moveTo>
                  <a:pt x="0" y="0"/>
                </a:moveTo>
                <a:lnTo>
                  <a:pt x="3191874" y="0"/>
                </a:lnTo>
                <a:lnTo>
                  <a:pt x="3191874" y="3191873"/>
                </a:lnTo>
                <a:lnTo>
                  <a:pt x="0" y="31918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115578" y="6147485"/>
            <a:ext cx="4309027" cy="4429841"/>
          </a:xfrm>
          <a:custGeom>
            <a:avLst/>
            <a:gdLst/>
            <a:ahLst/>
            <a:cxnLst/>
            <a:rect r="r" b="b" t="t" l="l"/>
            <a:pathLst>
              <a:path h="4429841" w="4309027">
                <a:moveTo>
                  <a:pt x="0" y="0"/>
                </a:moveTo>
                <a:lnTo>
                  <a:pt x="4309027" y="0"/>
                </a:lnTo>
                <a:lnTo>
                  <a:pt x="4309027" y="4429841"/>
                </a:lnTo>
                <a:lnTo>
                  <a:pt x="0" y="44298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5191725" y="2020404"/>
            <a:ext cx="8223434" cy="842339"/>
          </a:xfrm>
          <a:prstGeom prst="rect">
            <a:avLst/>
          </a:prstGeom>
        </p:spPr>
        <p:txBody>
          <a:bodyPr anchor="t" rtlCol="false" tIns="0" lIns="0" bIns="0" rIns="0">
            <a:spAutoFit/>
          </a:bodyPr>
          <a:lstStyle/>
          <a:p>
            <a:pPr algn="ctr">
              <a:lnSpc>
                <a:spcPts val="5709"/>
              </a:lnSpc>
            </a:pPr>
            <a:r>
              <a:rPr lang="en-US" b="true" sz="4391">
                <a:solidFill>
                  <a:srgbClr val="FFFFFF"/>
                </a:solidFill>
                <a:latin typeface="Agrandir Bold"/>
                <a:ea typeface="Agrandir Bold"/>
                <a:cs typeface="Agrandir Bold"/>
                <a:sym typeface="Agrandir Bold"/>
              </a:rPr>
              <a:t>TEAM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695725" y="-266968"/>
            <a:ext cx="5434068" cy="3784087"/>
          </a:xfrm>
          <a:custGeom>
            <a:avLst/>
            <a:gdLst/>
            <a:ahLst/>
            <a:cxnLst/>
            <a:rect r="r" b="b" t="t" l="l"/>
            <a:pathLst>
              <a:path h="3784087" w="5434068">
                <a:moveTo>
                  <a:pt x="0" y="0"/>
                </a:moveTo>
                <a:lnTo>
                  <a:pt x="5434067" y="0"/>
                </a:lnTo>
                <a:lnTo>
                  <a:pt x="5434067" y="3784087"/>
                </a:lnTo>
                <a:lnTo>
                  <a:pt x="0" y="378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56253" y="8062432"/>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7668511" y="-130439"/>
            <a:ext cx="13604521" cy="9671578"/>
          </a:xfrm>
          <a:custGeom>
            <a:avLst/>
            <a:gdLst/>
            <a:ahLst/>
            <a:cxnLst/>
            <a:rect r="r" b="b" t="t" l="l"/>
            <a:pathLst>
              <a:path h="9671578" w="13604521">
                <a:moveTo>
                  <a:pt x="0" y="0"/>
                </a:moveTo>
                <a:lnTo>
                  <a:pt x="13604521" y="0"/>
                </a:lnTo>
                <a:lnTo>
                  <a:pt x="13604521" y="9671578"/>
                </a:lnTo>
                <a:lnTo>
                  <a:pt x="0" y="96715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899022" y="2878407"/>
            <a:ext cx="5143500" cy="4114800"/>
          </a:xfrm>
          <a:custGeom>
            <a:avLst/>
            <a:gdLst/>
            <a:ahLst/>
            <a:cxnLst/>
            <a:rect r="r" b="b" t="t" l="l"/>
            <a:pathLst>
              <a:path h="4114800" w="5143500">
                <a:moveTo>
                  <a:pt x="0" y="0"/>
                </a:moveTo>
                <a:lnTo>
                  <a:pt x="5143500" y="0"/>
                </a:lnTo>
                <a:lnTo>
                  <a:pt x="51435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744655" y="5010150"/>
            <a:ext cx="7173629" cy="2240372"/>
          </a:xfrm>
          <a:prstGeom prst="rect">
            <a:avLst/>
          </a:prstGeom>
        </p:spPr>
        <p:txBody>
          <a:bodyPr anchor="t" rtlCol="false" tIns="0" lIns="0" bIns="0" rIns="0">
            <a:spAutoFit/>
          </a:bodyPr>
          <a:lstStyle/>
          <a:p>
            <a:pPr algn="l">
              <a:lnSpc>
                <a:spcPts val="4313"/>
              </a:lnSpc>
            </a:pPr>
            <a:r>
              <a:rPr lang="en-US" sz="3318">
                <a:solidFill>
                  <a:srgbClr val="FFFFFF"/>
                </a:solidFill>
                <a:latin typeface="Agrandir"/>
                <a:ea typeface="Agrandir"/>
                <a:cs typeface="Agrandir"/>
                <a:sym typeface="Agrandir"/>
              </a:rPr>
              <a:t>Upon uploading the image, the website displays the contour length of the blood cell, which helps us in determining the blood type</a:t>
            </a:r>
          </a:p>
        </p:txBody>
      </p:sp>
      <p:sp>
        <p:nvSpPr>
          <p:cNvPr name="TextBox 7" id="7"/>
          <p:cNvSpPr txBox="true"/>
          <p:nvPr/>
        </p:nvSpPr>
        <p:spPr>
          <a:xfrm rot="0">
            <a:off x="2021308" y="2400062"/>
            <a:ext cx="5184654" cy="994791"/>
          </a:xfrm>
          <a:prstGeom prst="rect">
            <a:avLst/>
          </a:prstGeom>
        </p:spPr>
        <p:txBody>
          <a:bodyPr anchor="t" rtlCol="false" tIns="0" lIns="0" bIns="0" rIns="0">
            <a:spAutoFit/>
          </a:bodyPr>
          <a:lstStyle/>
          <a:p>
            <a:pPr algn="l" marL="0" indent="0" lvl="0">
              <a:lnSpc>
                <a:spcPts val="7752"/>
              </a:lnSpc>
            </a:pPr>
            <a:r>
              <a:rPr lang="en-US" b="true" sz="6800">
                <a:solidFill>
                  <a:srgbClr val="A2272C"/>
                </a:solidFill>
                <a:latin typeface="Londrina Solid Heavy"/>
                <a:ea typeface="Londrina Solid Heavy"/>
                <a:cs typeface="Londrina Solid Heavy"/>
                <a:sym typeface="Londrina Solid Heavy"/>
              </a:rPr>
              <a:t>MILESTONE  - 3</a:t>
            </a:r>
          </a:p>
        </p:txBody>
      </p:sp>
      <p:sp>
        <p:nvSpPr>
          <p:cNvPr name="Freeform 8" id="8"/>
          <p:cNvSpPr/>
          <p:nvPr/>
        </p:nvSpPr>
        <p:spPr>
          <a:xfrm flipH="false" flipV="false" rot="0">
            <a:off x="16415616" y="9258300"/>
            <a:ext cx="1687367" cy="607452"/>
          </a:xfrm>
          <a:custGeom>
            <a:avLst/>
            <a:gdLst/>
            <a:ahLst/>
            <a:cxnLst/>
            <a:rect r="r" b="b" t="t" l="l"/>
            <a:pathLst>
              <a:path h="607452" w="1687367">
                <a:moveTo>
                  <a:pt x="0" y="0"/>
                </a:moveTo>
                <a:lnTo>
                  <a:pt x="1687368" y="0"/>
                </a:lnTo>
                <a:lnTo>
                  <a:pt x="1687368" y="607452"/>
                </a:lnTo>
                <a:lnTo>
                  <a:pt x="0" y="607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682235" y="-750585"/>
            <a:ext cx="3421871" cy="4145438"/>
          </a:xfrm>
          <a:custGeom>
            <a:avLst/>
            <a:gdLst/>
            <a:ahLst/>
            <a:cxnLst/>
            <a:rect r="r" b="b" t="t" l="l"/>
            <a:pathLst>
              <a:path h="4145438" w="3421871">
                <a:moveTo>
                  <a:pt x="0" y="0"/>
                </a:moveTo>
                <a:lnTo>
                  <a:pt x="3421870" y="0"/>
                </a:lnTo>
                <a:lnTo>
                  <a:pt x="3421870" y="4145438"/>
                </a:lnTo>
                <a:lnTo>
                  <a:pt x="0" y="414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98702" y="6674305"/>
            <a:ext cx="4882020" cy="3612695"/>
          </a:xfrm>
          <a:custGeom>
            <a:avLst/>
            <a:gdLst/>
            <a:ahLst/>
            <a:cxnLst/>
            <a:rect r="r" b="b" t="t" l="l"/>
            <a:pathLst>
              <a:path h="3612695" w="4882020">
                <a:moveTo>
                  <a:pt x="0" y="0"/>
                </a:moveTo>
                <a:lnTo>
                  <a:pt x="4882020" y="0"/>
                </a:lnTo>
                <a:lnTo>
                  <a:pt x="4882020" y="3612695"/>
                </a:lnTo>
                <a:lnTo>
                  <a:pt x="0" y="36126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348675" y="864524"/>
            <a:ext cx="12038041" cy="8557953"/>
          </a:xfrm>
          <a:custGeom>
            <a:avLst/>
            <a:gdLst/>
            <a:ahLst/>
            <a:cxnLst/>
            <a:rect r="r" b="b" t="t" l="l"/>
            <a:pathLst>
              <a:path h="8557953" w="12038041">
                <a:moveTo>
                  <a:pt x="0" y="0"/>
                </a:moveTo>
                <a:lnTo>
                  <a:pt x="12038041" y="0"/>
                </a:lnTo>
                <a:lnTo>
                  <a:pt x="12038041" y="8557952"/>
                </a:lnTo>
                <a:lnTo>
                  <a:pt x="0" y="85579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924773" y="2993322"/>
            <a:ext cx="5942702" cy="4300355"/>
          </a:xfrm>
          <a:custGeom>
            <a:avLst/>
            <a:gdLst/>
            <a:ahLst/>
            <a:cxnLst/>
            <a:rect r="r" b="b" t="t" l="l"/>
            <a:pathLst>
              <a:path h="4300355" w="5942702">
                <a:moveTo>
                  <a:pt x="0" y="0"/>
                </a:moveTo>
                <a:lnTo>
                  <a:pt x="5942703" y="0"/>
                </a:lnTo>
                <a:lnTo>
                  <a:pt x="5942703" y="4300356"/>
                </a:lnTo>
                <a:lnTo>
                  <a:pt x="0" y="43003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853737" y="4829164"/>
            <a:ext cx="7988100" cy="2602697"/>
          </a:xfrm>
          <a:prstGeom prst="rect">
            <a:avLst/>
          </a:prstGeom>
        </p:spPr>
        <p:txBody>
          <a:bodyPr anchor="t" rtlCol="false" tIns="0" lIns="0" bIns="0" rIns="0">
            <a:spAutoFit/>
          </a:bodyPr>
          <a:lstStyle/>
          <a:p>
            <a:pPr algn="l">
              <a:lnSpc>
                <a:spcPts val="5035"/>
              </a:lnSpc>
            </a:pPr>
            <a:r>
              <a:rPr lang="en-US" sz="3873">
                <a:solidFill>
                  <a:srgbClr val="FFFFFF"/>
                </a:solidFill>
                <a:latin typeface="Agrandir"/>
                <a:ea typeface="Agrandir"/>
                <a:cs typeface="Agrandir"/>
                <a:sym typeface="Agrandir"/>
              </a:rPr>
              <a:t>Displays the uploaded image, processes it into a morphological image highlighting key features, and detects the blood group</a:t>
            </a:r>
          </a:p>
        </p:txBody>
      </p:sp>
      <p:sp>
        <p:nvSpPr>
          <p:cNvPr name="Freeform 7" id="7"/>
          <p:cNvSpPr/>
          <p:nvPr/>
        </p:nvSpPr>
        <p:spPr>
          <a:xfrm flipH="false" flipV="false" rot="2098677">
            <a:off x="15031904" y="2458851"/>
            <a:ext cx="1164930" cy="1068944"/>
          </a:xfrm>
          <a:custGeom>
            <a:avLst/>
            <a:gdLst/>
            <a:ahLst/>
            <a:cxnLst/>
            <a:rect r="r" b="b" t="t" l="l"/>
            <a:pathLst>
              <a:path h="1068944" w="1164930">
                <a:moveTo>
                  <a:pt x="0" y="0"/>
                </a:moveTo>
                <a:lnTo>
                  <a:pt x="1164930" y="0"/>
                </a:lnTo>
                <a:lnTo>
                  <a:pt x="1164930" y="1068943"/>
                </a:lnTo>
                <a:lnTo>
                  <a:pt x="0" y="10689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6867570">
            <a:off x="13081812" y="6208124"/>
            <a:ext cx="1613223" cy="1480298"/>
          </a:xfrm>
          <a:custGeom>
            <a:avLst/>
            <a:gdLst/>
            <a:ahLst/>
            <a:cxnLst/>
            <a:rect r="r" b="b" t="t" l="l"/>
            <a:pathLst>
              <a:path h="1480298" w="1613223">
                <a:moveTo>
                  <a:pt x="0" y="0"/>
                </a:moveTo>
                <a:lnTo>
                  <a:pt x="1613223" y="0"/>
                </a:lnTo>
                <a:lnTo>
                  <a:pt x="1613223" y="1480299"/>
                </a:lnTo>
                <a:lnTo>
                  <a:pt x="0" y="1480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021308" y="2400062"/>
            <a:ext cx="5184654" cy="994791"/>
          </a:xfrm>
          <a:prstGeom prst="rect">
            <a:avLst/>
          </a:prstGeom>
        </p:spPr>
        <p:txBody>
          <a:bodyPr anchor="t" rtlCol="false" tIns="0" lIns="0" bIns="0" rIns="0">
            <a:spAutoFit/>
          </a:bodyPr>
          <a:lstStyle/>
          <a:p>
            <a:pPr algn="l" marL="0" indent="0" lvl="0">
              <a:lnSpc>
                <a:spcPts val="7752"/>
              </a:lnSpc>
            </a:pPr>
            <a:r>
              <a:rPr lang="en-US" b="true" sz="6800">
                <a:solidFill>
                  <a:srgbClr val="A2272C"/>
                </a:solidFill>
                <a:latin typeface="Londrina Solid Heavy"/>
                <a:ea typeface="Londrina Solid Heavy"/>
                <a:cs typeface="Londrina Solid Heavy"/>
                <a:sym typeface="Londrina Solid Heavy"/>
              </a:rPr>
              <a:t>MILESTONE  - 4</a:t>
            </a:r>
          </a:p>
        </p:txBody>
      </p:sp>
      <p:sp>
        <p:nvSpPr>
          <p:cNvPr name="Freeform 10" id="10"/>
          <p:cNvSpPr/>
          <p:nvPr/>
        </p:nvSpPr>
        <p:spPr>
          <a:xfrm flipH="false" flipV="false" rot="0">
            <a:off x="16398017" y="938996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d"/>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1214223" y="-1055085"/>
            <a:ext cx="5434068" cy="3784087"/>
          </a:xfrm>
          <a:custGeom>
            <a:avLst/>
            <a:gdLst/>
            <a:ahLst/>
            <a:cxnLst/>
            <a:rect r="r" b="b" t="t" l="l"/>
            <a:pathLst>
              <a:path h="3784087" w="5434068">
                <a:moveTo>
                  <a:pt x="0" y="0"/>
                </a:moveTo>
                <a:lnTo>
                  <a:pt x="5434067" y="0"/>
                </a:lnTo>
                <a:lnTo>
                  <a:pt x="5434067" y="3784087"/>
                </a:lnTo>
                <a:lnTo>
                  <a:pt x="0" y="378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009017" y="1090951"/>
            <a:ext cx="13604521" cy="9671578"/>
          </a:xfrm>
          <a:custGeom>
            <a:avLst/>
            <a:gdLst/>
            <a:ahLst/>
            <a:cxnLst/>
            <a:rect r="r" b="b" t="t" l="l"/>
            <a:pathLst>
              <a:path h="9671578" w="13604521">
                <a:moveTo>
                  <a:pt x="0" y="0"/>
                </a:moveTo>
                <a:lnTo>
                  <a:pt x="13604521" y="0"/>
                </a:lnTo>
                <a:lnTo>
                  <a:pt x="13604521"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02810" y="2611031"/>
            <a:ext cx="14598155" cy="6631419"/>
          </a:xfrm>
          <a:custGeom>
            <a:avLst/>
            <a:gdLst/>
            <a:ahLst/>
            <a:cxnLst/>
            <a:rect r="r" b="b" t="t" l="l"/>
            <a:pathLst>
              <a:path h="6631419" w="14598155">
                <a:moveTo>
                  <a:pt x="0" y="0"/>
                </a:moveTo>
                <a:lnTo>
                  <a:pt x="14598156" y="0"/>
                </a:lnTo>
                <a:lnTo>
                  <a:pt x="14598156" y="6631419"/>
                </a:lnTo>
                <a:lnTo>
                  <a:pt x="0" y="6631419"/>
                </a:lnTo>
                <a:lnTo>
                  <a:pt x="0" y="0"/>
                </a:lnTo>
                <a:close/>
              </a:path>
            </a:pathLst>
          </a:custGeom>
          <a:blipFill>
            <a:blip r:embed="rId8"/>
            <a:stretch>
              <a:fillRect l="-1228" t="0" r="0" b="0"/>
            </a:stretch>
          </a:blipFill>
          <a:ln w="38100" cap="sq">
            <a:solidFill>
              <a:srgbClr val="000000"/>
            </a:solidFill>
            <a:prstDash val="solid"/>
            <a:miter/>
          </a:ln>
        </p:spPr>
      </p:sp>
      <p:sp>
        <p:nvSpPr>
          <p:cNvPr name="TextBox 6" id="6"/>
          <p:cNvSpPr txBox="true"/>
          <p:nvPr/>
        </p:nvSpPr>
        <p:spPr>
          <a:xfrm rot="0">
            <a:off x="5024406" y="361586"/>
            <a:ext cx="7122692" cy="2956941"/>
          </a:xfrm>
          <a:prstGeom prst="rect">
            <a:avLst/>
          </a:prstGeom>
        </p:spPr>
        <p:txBody>
          <a:bodyPr anchor="t" rtlCol="false" tIns="0" lIns="0" bIns="0" rIns="0">
            <a:spAutoFit/>
          </a:bodyPr>
          <a:lstStyle/>
          <a:p>
            <a:pPr algn="ctr">
              <a:lnSpc>
                <a:spcPts val="7752"/>
              </a:lnSpc>
            </a:pPr>
            <a:r>
              <a:rPr lang="en-US" b="true" sz="6800">
                <a:solidFill>
                  <a:srgbClr val="A2272C"/>
                </a:solidFill>
                <a:latin typeface="Londrina Solid Heavy"/>
                <a:ea typeface="Londrina Solid Heavy"/>
                <a:cs typeface="Londrina Solid Heavy"/>
                <a:sym typeface="Londrina Solid Heavy"/>
              </a:rPr>
              <a:t>HOME PAGE</a:t>
            </a:r>
          </a:p>
          <a:p>
            <a:pPr algn="ctr">
              <a:lnSpc>
                <a:spcPts val="7752"/>
              </a:lnSpc>
            </a:pPr>
            <a:r>
              <a:rPr lang="en-US" b="true" sz="6800">
                <a:solidFill>
                  <a:srgbClr val="A2272C"/>
                </a:solidFill>
                <a:latin typeface="Londrina Solid Heavy"/>
                <a:ea typeface="Londrina Solid Heavy"/>
                <a:cs typeface="Londrina Solid Heavy"/>
                <a:sym typeface="Londrina Solid Heavy"/>
              </a:rPr>
              <a:t>SCREENSHOT</a:t>
            </a:r>
          </a:p>
          <a:p>
            <a:pPr algn="ctr" marL="0" indent="0" lvl="0">
              <a:lnSpc>
                <a:spcPts val="7752"/>
              </a:lnSpc>
            </a:pPr>
          </a:p>
        </p:txBody>
      </p:sp>
      <p:sp>
        <p:nvSpPr>
          <p:cNvPr name="TextBox 7" id="7"/>
          <p:cNvSpPr txBox="true"/>
          <p:nvPr/>
        </p:nvSpPr>
        <p:spPr>
          <a:xfrm rot="0">
            <a:off x="2271183" y="9497256"/>
            <a:ext cx="14266417" cy="396240"/>
          </a:xfrm>
          <a:prstGeom prst="rect">
            <a:avLst/>
          </a:prstGeom>
        </p:spPr>
        <p:txBody>
          <a:bodyPr anchor="t" rtlCol="false" tIns="0" lIns="0" bIns="0" rIns="0">
            <a:spAutoFit/>
          </a:bodyPr>
          <a:lstStyle/>
          <a:p>
            <a:pPr algn="ctr">
              <a:lnSpc>
                <a:spcPts val="3359"/>
              </a:lnSpc>
            </a:pPr>
            <a:r>
              <a:rPr lang="en-US" sz="2400">
                <a:solidFill>
                  <a:srgbClr val="FFFFFF"/>
                </a:solidFill>
                <a:latin typeface="Canva Sans"/>
                <a:ea typeface="Canva Sans"/>
                <a:cs typeface="Canva Sans"/>
                <a:sym typeface="Canva Sans"/>
              </a:rPr>
              <a:t>The landing page introduces the application, </a:t>
            </a:r>
            <a:r>
              <a:rPr lang="en-US" sz="2400">
                <a:solidFill>
                  <a:srgbClr val="A2272C"/>
                </a:solidFill>
                <a:latin typeface="Canva Sans"/>
                <a:ea typeface="Canva Sans"/>
                <a:cs typeface="Canva Sans"/>
                <a:sym typeface="Canva Sans"/>
              </a:rPr>
              <a:t>showcasing its purpose and user-friendly design.</a:t>
            </a:r>
          </a:p>
        </p:txBody>
      </p:sp>
    </p:spTree>
  </p:cSld>
  <p:clrMapOvr>
    <a:masterClrMapping/>
  </p:clrMapOvr>
  <p:transition spd="fast">
    <p:cover dir="d"/>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1002789" y="-1568558"/>
            <a:ext cx="5434068" cy="3784087"/>
          </a:xfrm>
          <a:custGeom>
            <a:avLst/>
            <a:gdLst/>
            <a:ahLst/>
            <a:cxnLst/>
            <a:rect r="r" b="b" t="t" l="l"/>
            <a:pathLst>
              <a:path h="3784087" w="5434068">
                <a:moveTo>
                  <a:pt x="0" y="0"/>
                </a:moveTo>
                <a:lnTo>
                  <a:pt x="5434068" y="0"/>
                </a:lnTo>
                <a:lnTo>
                  <a:pt x="5434068" y="3784088"/>
                </a:lnTo>
                <a:lnTo>
                  <a:pt x="0" y="378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009017" y="1090951"/>
            <a:ext cx="13604521" cy="9671578"/>
          </a:xfrm>
          <a:custGeom>
            <a:avLst/>
            <a:gdLst/>
            <a:ahLst/>
            <a:cxnLst/>
            <a:rect r="r" b="b" t="t" l="l"/>
            <a:pathLst>
              <a:path h="9671578" w="13604521">
                <a:moveTo>
                  <a:pt x="0" y="0"/>
                </a:moveTo>
                <a:lnTo>
                  <a:pt x="13604521" y="0"/>
                </a:lnTo>
                <a:lnTo>
                  <a:pt x="13604521"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273810" y="5277291"/>
            <a:ext cx="2914626" cy="3278209"/>
          </a:xfrm>
          <a:custGeom>
            <a:avLst/>
            <a:gdLst/>
            <a:ahLst/>
            <a:cxnLst/>
            <a:rect r="r" b="b" t="t" l="l"/>
            <a:pathLst>
              <a:path h="3278209" w="2914626">
                <a:moveTo>
                  <a:pt x="0" y="0"/>
                </a:moveTo>
                <a:lnTo>
                  <a:pt x="2914625" y="0"/>
                </a:lnTo>
                <a:lnTo>
                  <a:pt x="2914625" y="3278209"/>
                </a:lnTo>
                <a:lnTo>
                  <a:pt x="0" y="32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5466" y="2751630"/>
            <a:ext cx="14540045" cy="6506670"/>
          </a:xfrm>
          <a:custGeom>
            <a:avLst/>
            <a:gdLst/>
            <a:ahLst/>
            <a:cxnLst/>
            <a:rect r="r" b="b" t="t" l="l"/>
            <a:pathLst>
              <a:path h="6506670" w="14540045">
                <a:moveTo>
                  <a:pt x="0" y="0"/>
                </a:moveTo>
                <a:lnTo>
                  <a:pt x="14540045" y="0"/>
                </a:lnTo>
                <a:lnTo>
                  <a:pt x="14540045" y="6506670"/>
                </a:lnTo>
                <a:lnTo>
                  <a:pt x="0" y="6506670"/>
                </a:lnTo>
                <a:lnTo>
                  <a:pt x="0" y="0"/>
                </a:lnTo>
                <a:close/>
              </a:path>
            </a:pathLst>
          </a:custGeom>
          <a:blipFill>
            <a:blip r:embed="rId10"/>
            <a:stretch>
              <a:fillRect l="0" t="0" r="0" b="0"/>
            </a:stretch>
          </a:blipFill>
          <a:ln cap="sq">
            <a:noFill/>
            <a:prstDash val="solid"/>
            <a:miter/>
          </a:ln>
        </p:spPr>
      </p:sp>
      <p:sp>
        <p:nvSpPr>
          <p:cNvPr name="TextBox 7" id="7"/>
          <p:cNvSpPr txBox="true"/>
          <p:nvPr/>
        </p:nvSpPr>
        <p:spPr>
          <a:xfrm rot="0">
            <a:off x="5024406" y="361586"/>
            <a:ext cx="7122692" cy="2956941"/>
          </a:xfrm>
          <a:prstGeom prst="rect">
            <a:avLst/>
          </a:prstGeom>
        </p:spPr>
        <p:txBody>
          <a:bodyPr anchor="t" rtlCol="false" tIns="0" lIns="0" bIns="0" rIns="0">
            <a:spAutoFit/>
          </a:bodyPr>
          <a:lstStyle/>
          <a:p>
            <a:pPr algn="ctr">
              <a:lnSpc>
                <a:spcPts val="7752"/>
              </a:lnSpc>
            </a:pPr>
            <a:r>
              <a:rPr lang="en-US" b="true" sz="6800">
                <a:solidFill>
                  <a:srgbClr val="A2272C"/>
                </a:solidFill>
                <a:latin typeface="Londrina Solid Heavy"/>
                <a:ea typeface="Londrina Solid Heavy"/>
                <a:cs typeface="Londrina Solid Heavy"/>
                <a:sym typeface="Londrina Solid Heavy"/>
              </a:rPr>
              <a:t>LOGIN PAGE SCREENSHOT</a:t>
            </a:r>
          </a:p>
          <a:p>
            <a:pPr algn="ctr" marL="0" indent="0" lvl="0">
              <a:lnSpc>
                <a:spcPts val="7752"/>
              </a:lnSpc>
            </a:pPr>
          </a:p>
        </p:txBody>
      </p:sp>
      <p:sp>
        <p:nvSpPr>
          <p:cNvPr name="TextBox 8" id="8"/>
          <p:cNvSpPr txBox="true"/>
          <p:nvPr/>
        </p:nvSpPr>
        <p:spPr>
          <a:xfrm rot="0">
            <a:off x="2090208" y="9497256"/>
            <a:ext cx="14266417" cy="396240"/>
          </a:xfrm>
          <a:prstGeom prst="rect">
            <a:avLst/>
          </a:prstGeom>
        </p:spPr>
        <p:txBody>
          <a:bodyPr anchor="t" rtlCol="false" tIns="0" lIns="0" bIns="0" rIns="0">
            <a:spAutoFit/>
          </a:bodyPr>
          <a:lstStyle/>
          <a:p>
            <a:pPr algn="ctr">
              <a:lnSpc>
                <a:spcPts val="3359"/>
              </a:lnSpc>
            </a:pPr>
            <a:r>
              <a:rPr lang="en-US" sz="2400">
                <a:solidFill>
                  <a:srgbClr val="FFFFFF"/>
                </a:solidFill>
                <a:latin typeface="Canva Sans"/>
                <a:ea typeface="Canva Sans"/>
                <a:cs typeface="Canva Sans"/>
                <a:sym typeface="Canva Sans"/>
              </a:rPr>
              <a:t>Users can securely register </a:t>
            </a:r>
            <a:r>
              <a:rPr lang="en-US" sz="2400">
                <a:solidFill>
                  <a:srgbClr val="A2272C"/>
                </a:solidFill>
                <a:latin typeface="Canva Sans"/>
                <a:ea typeface="Canva Sans"/>
                <a:cs typeface="Canva Sans"/>
                <a:sym typeface="Canva Sans"/>
              </a:rPr>
              <a:t>and log in to access features.</a:t>
            </a:r>
          </a:p>
        </p:txBody>
      </p:sp>
    </p:spTree>
  </p:cSld>
  <p:clrMapOvr>
    <a:masterClrMapping/>
  </p:clrMapOvr>
  <p:transition spd="fast">
    <p:cover dir="d"/>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965344" y="-863344"/>
            <a:ext cx="5434068" cy="3784087"/>
          </a:xfrm>
          <a:custGeom>
            <a:avLst/>
            <a:gdLst/>
            <a:ahLst/>
            <a:cxnLst/>
            <a:rect r="r" b="b" t="t" l="l"/>
            <a:pathLst>
              <a:path h="3784087" w="5434068">
                <a:moveTo>
                  <a:pt x="0" y="0"/>
                </a:moveTo>
                <a:lnTo>
                  <a:pt x="5434067" y="0"/>
                </a:lnTo>
                <a:lnTo>
                  <a:pt x="5434067" y="3784088"/>
                </a:lnTo>
                <a:lnTo>
                  <a:pt x="0" y="378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310922" y="-297409"/>
            <a:ext cx="13604521" cy="9671578"/>
          </a:xfrm>
          <a:custGeom>
            <a:avLst/>
            <a:gdLst/>
            <a:ahLst/>
            <a:cxnLst/>
            <a:rect r="r" b="b" t="t" l="l"/>
            <a:pathLst>
              <a:path h="9671578" w="13604521">
                <a:moveTo>
                  <a:pt x="0" y="0"/>
                </a:moveTo>
                <a:lnTo>
                  <a:pt x="13604521" y="0"/>
                </a:lnTo>
                <a:lnTo>
                  <a:pt x="13604521"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830687" y="4408074"/>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51689" y="2688663"/>
            <a:ext cx="14937859" cy="6722037"/>
          </a:xfrm>
          <a:custGeom>
            <a:avLst/>
            <a:gdLst/>
            <a:ahLst/>
            <a:cxnLst/>
            <a:rect r="r" b="b" t="t" l="l"/>
            <a:pathLst>
              <a:path h="6722037" w="14937859">
                <a:moveTo>
                  <a:pt x="0" y="0"/>
                </a:moveTo>
                <a:lnTo>
                  <a:pt x="14937860" y="0"/>
                </a:lnTo>
                <a:lnTo>
                  <a:pt x="14937860" y="6722037"/>
                </a:lnTo>
                <a:lnTo>
                  <a:pt x="0" y="6722037"/>
                </a:lnTo>
                <a:lnTo>
                  <a:pt x="0" y="0"/>
                </a:lnTo>
                <a:close/>
              </a:path>
            </a:pathLst>
          </a:custGeom>
          <a:blipFill>
            <a:blip r:embed="rId10"/>
            <a:stretch>
              <a:fillRect l="0" t="0" r="0" b="0"/>
            </a:stretch>
          </a:blipFill>
          <a:ln cap="sq">
            <a:noFill/>
            <a:prstDash val="solid"/>
            <a:miter/>
          </a:ln>
        </p:spPr>
      </p:sp>
      <p:sp>
        <p:nvSpPr>
          <p:cNvPr name="TextBox 7" id="7"/>
          <p:cNvSpPr txBox="true"/>
          <p:nvPr/>
        </p:nvSpPr>
        <p:spPr>
          <a:xfrm rot="0">
            <a:off x="3916064" y="305707"/>
            <a:ext cx="9395005" cy="1975866"/>
          </a:xfrm>
          <a:prstGeom prst="rect">
            <a:avLst/>
          </a:prstGeom>
        </p:spPr>
        <p:txBody>
          <a:bodyPr anchor="t" rtlCol="false" tIns="0" lIns="0" bIns="0" rIns="0">
            <a:spAutoFit/>
          </a:bodyPr>
          <a:lstStyle/>
          <a:p>
            <a:pPr algn="ctr">
              <a:lnSpc>
                <a:spcPts val="7752"/>
              </a:lnSpc>
            </a:pPr>
            <a:r>
              <a:rPr lang="en-US" b="true" sz="6800">
                <a:solidFill>
                  <a:srgbClr val="A2272C"/>
                </a:solidFill>
                <a:latin typeface="Londrina Solid Heavy"/>
                <a:ea typeface="Londrina Solid Heavy"/>
                <a:cs typeface="Londrina Solid Heavy"/>
                <a:sym typeface="Londrina Solid Heavy"/>
              </a:rPr>
              <a:t>REGISTRATION</a:t>
            </a:r>
          </a:p>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SCREENSHOT</a:t>
            </a:r>
          </a:p>
        </p:txBody>
      </p:sp>
      <p:sp>
        <p:nvSpPr>
          <p:cNvPr name="TextBox 8" id="8"/>
          <p:cNvSpPr txBox="true"/>
          <p:nvPr/>
        </p:nvSpPr>
        <p:spPr>
          <a:xfrm rot="0">
            <a:off x="2242608" y="9649656"/>
            <a:ext cx="14266417" cy="396240"/>
          </a:xfrm>
          <a:prstGeom prst="rect">
            <a:avLst/>
          </a:prstGeom>
        </p:spPr>
        <p:txBody>
          <a:bodyPr anchor="t" rtlCol="false" tIns="0" lIns="0" bIns="0" rIns="0">
            <a:spAutoFit/>
          </a:bodyPr>
          <a:lstStyle/>
          <a:p>
            <a:pPr algn="ctr">
              <a:lnSpc>
                <a:spcPts val="3359"/>
              </a:lnSpc>
            </a:pPr>
            <a:r>
              <a:rPr lang="en-US" sz="2400">
                <a:solidFill>
                  <a:srgbClr val="FFFFFF"/>
                </a:solidFill>
                <a:latin typeface="Canva Sans"/>
                <a:ea typeface="Canva Sans"/>
                <a:cs typeface="Canva Sans"/>
                <a:sym typeface="Canva Sans"/>
              </a:rPr>
              <a:t>Users can securely register </a:t>
            </a:r>
            <a:r>
              <a:rPr lang="en-US" sz="2400">
                <a:solidFill>
                  <a:srgbClr val="A2272C"/>
                </a:solidFill>
                <a:latin typeface="Canva Sans"/>
                <a:ea typeface="Canva Sans"/>
                <a:cs typeface="Canva Sans"/>
                <a:sym typeface="Canva Sans"/>
              </a:rPr>
              <a:t>and log in to access features.</a:t>
            </a:r>
          </a:p>
        </p:txBody>
      </p:sp>
    </p:spTree>
  </p:cSld>
  <p:clrMapOvr>
    <a:masterClrMapping/>
  </p:clrMapOvr>
  <p:transition spd="fast">
    <p:cover dir="d"/>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1338663" y="-863344"/>
            <a:ext cx="5434068" cy="3784087"/>
          </a:xfrm>
          <a:custGeom>
            <a:avLst/>
            <a:gdLst/>
            <a:ahLst/>
            <a:cxnLst/>
            <a:rect r="r" b="b" t="t" l="l"/>
            <a:pathLst>
              <a:path h="3784087" w="5434068">
                <a:moveTo>
                  <a:pt x="0" y="0"/>
                </a:moveTo>
                <a:lnTo>
                  <a:pt x="5434068" y="0"/>
                </a:lnTo>
                <a:lnTo>
                  <a:pt x="5434068" y="3784088"/>
                </a:lnTo>
                <a:lnTo>
                  <a:pt x="0" y="378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310922" y="-297409"/>
            <a:ext cx="13604521" cy="9671578"/>
          </a:xfrm>
          <a:custGeom>
            <a:avLst/>
            <a:gdLst/>
            <a:ahLst/>
            <a:cxnLst/>
            <a:rect r="r" b="b" t="t" l="l"/>
            <a:pathLst>
              <a:path h="9671578" w="13604521">
                <a:moveTo>
                  <a:pt x="0" y="0"/>
                </a:moveTo>
                <a:lnTo>
                  <a:pt x="13604521" y="0"/>
                </a:lnTo>
                <a:lnTo>
                  <a:pt x="13604521"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45444" y="5143500"/>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878798" y="2864923"/>
            <a:ext cx="14530403" cy="6393377"/>
          </a:xfrm>
          <a:custGeom>
            <a:avLst/>
            <a:gdLst/>
            <a:ahLst/>
            <a:cxnLst/>
            <a:rect r="r" b="b" t="t" l="l"/>
            <a:pathLst>
              <a:path h="6393377" w="14530403">
                <a:moveTo>
                  <a:pt x="0" y="0"/>
                </a:moveTo>
                <a:lnTo>
                  <a:pt x="14530404" y="0"/>
                </a:lnTo>
                <a:lnTo>
                  <a:pt x="14530404" y="6393377"/>
                </a:lnTo>
                <a:lnTo>
                  <a:pt x="0" y="6393377"/>
                </a:lnTo>
                <a:lnTo>
                  <a:pt x="0" y="0"/>
                </a:lnTo>
                <a:close/>
              </a:path>
            </a:pathLst>
          </a:custGeom>
          <a:blipFill>
            <a:blip r:embed="rId10"/>
            <a:stretch>
              <a:fillRect l="0" t="0" r="0" b="0"/>
            </a:stretch>
          </a:blipFill>
        </p:spPr>
      </p:sp>
      <p:sp>
        <p:nvSpPr>
          <p:cNvPr name="TextBox 7" id="7"/>
          <p:cNvSpPr txBox="true"/>
          <p:nvPr/>
        </p:nvSpPr>
        <p:spPr>
          <a:xfrm rot="0">
            <a:off x="4170461" y="326447"/>
            <a:ext cx="9395005" cy="1975866"/>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 PROFILE PAGE SCREENSHOTS</a:t>
            </a:r>
          </a:p>
        </p:txBody>
      </p:sp>
      <p:sp>
        <p:nvSpPr>
          <p:cNvPr name="TextBox 8" id="8"/>
          <p:cNvSpPr txBox="true"/>
          <p:nvPr/>
        </p:nvSpPr>
        <p:spPr>
          <a:xfrm rot="0">
            <a:off x="757169" y="9621912"/>
            <a:ext cx="14266417" cy="396240"/>
          </a:xfrm>
          <a:prstGeom prst="rect">
            <a:avLst/>
          </a:prstGeom>
        </p:spPr>
        <p:txBody>
          <a:bodyPr anchor="t" rtlCol="false" tIns="0" lIns="0" bIns="0" rIns="0">
            <a:spAutoFit/>
          </a:bodyPr>
          <a:lstStyle/>
          <a:p>
            <a:pPr algn="ctr">
              <a:lnSpc>
                <a:spcPts val="3359"/>
              </a:lnSpc>
            </a:pPr>
            <a:r>
              <a:rPr lang="en-US" sz="2400">
                <a:solidFill>
                  <a:srgbClr val="FFFFFF"/>
                </a:solidFill>
                <a:latin typeface="Canva Sans"/>
                <a:ea typeface="Canva Sans"/>
                <a:cs typeface="Canva Sans"/>
                <a:sym typeface="Canva Sans"/>
              </a:rPr>
              <a:t>profile page UI</a:t>
            </a:r>
          </a:p>
        </p:txBody>
      </p:sp>
    </p:spTree>
  </p:cSld>
  <p:clrMapOvr>
    <a:masterClrMapping/>
  </p:clrMapOvr>
  <p:transition spd="fast">
    <p:cover dir="d"/>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1234963" y="-1407664"/>
            <a:ext cx="5434068" cy="3784087"/>
          </a:xfrm>
          <a:custGeom>
            <a:avLst/>
            <a:gdLst/>
            <a:ahLst/>
            <a:cxnLst/>
            <a:rect r="r" b="b" t="t" l="l"/>
            <a:pathLst>
              <a:path h="3784087" w="5434068">
                <a:moveTo>
                  <a:pt x="0" y="0"/>
                </a:moveTo>
                <a:lnTo>
                  <a:pt x="5434067" y="0"/>
                </a:lnTo>
                <a:lnTo>
                  <a:pt x="5434067" y="3784088"/>
                </a:lnTo>
                <a:lnTo>
                  <a:pt x="0" y="378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015603" y="-221209"/>
            <a:ext cx="13604521" cy="9671578"/>
          </a:xfrm>
          <a:custGeom>
            <a:avLst/>
            <a:gdLst/>
            <a:ahLst/>
            <a:cxnLst/>
            <a:rect r="r" b="b" t="t" l="l"/>
            <a:pathLst>
              <a:path h="9671578" w="13604521">
                <a:moveTo>
                  <a:pt x="0" y="0"/>
                </a:moveTo>
                <a:lnTo>
                  <a:pt x="13604522" y="0"/>
                </a:lnTo>
                <a:lnTo>
                  <a:pt x="13604522"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06257" y="5143500"/>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843769" y="2883843"/>
            <a:ext cx="14048390" cy="6374457"/>
          </a:xfrm>
          <a:custGeom>
            <a:avLst/>
            <a:gdLst/>
            <a:ahLst/>
            <a:cxnLst/>
            <a:rect r="r" b="b" t="t" l="l"/>
            <a:pathLst>
              <a:path h="6374457" w="14048390">
                <a:moveTo>
                  <a:pt x="0" y="0"/>
                </a:moveTo>
                <a:lnTo>
                  <a:pt x="14048390" y="0"/>
                </a:lnTo>
                <a:lnTo>
                  <a:pt x="14048390" y="6374457"/>
                </a:lnTo>
                <a:lnTo>
                  <a:pt x="0" y="6374457"/>
                </a:lnTo>
                <a:lnTo>
                  <a:pt x="0" y="0"/>
                </a:lnTo>
                <a:close/>
              </a:path>
            </a:pathLst>
          </a:custGeom>
          <a:blipFill>
            <a:blip r:embed="rId10"/>
            <a:stretch>
              <a:fillRect l="0" t="0" r="0" b="0"/>
            </a:stretch>
          </a:blipFill>
        </p:spPr>
      </p:sp>
      <p:sp>
        <p:nvSpPr>
          <p:cNvPr name="TextBox 7" id="7"/>
          <p:cNvSpPr txBox="true"/>
          <p:nvPr/>
        </p:nvSpPr>
        <p:spPr>
          <a:xfrm rot="0">
            <a:off x="4256186" y="402647"/>
            <a:ext cx="9395005" cy="1975866"/>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INPUT AND OUTPUT SCREENSHOTS </a:t>
            </a:r>
          </a:p>
        </p:txBody>
      </p:sp>
      <p:sp>
        <p:nvSpPr>
          <p:cNvPr name="TextBox 8" id="8"/>
          <p:cNvSpPr txBox="true"/>
          <p:nvPr/>
        </p:nvSpPr>
        <p:spPr>
          <a:xfrm rot="0">
            <a:off x="817152" y="9564448"/>
            <a:ext cx="15796649" cy="453704"/>
          </a:xfrm>
          <a:prstGeom prst="rect">
            <a:avLst/>
          </a:prstGeom>
        </p:spPr>
        <p:txBody>
          <a:bodyPr anchor="t" rtlCol="false" tIns="0" lIns="0" bIns="0" rIns="0">
            <a:spAutoFit/>
          </a:bodyPr>
          <a:lstStyle/>
          <a:p>
            <a:pPr algn="ctr">
              <a:lnSpc>
                <a:spcPts val="3720"/>
              </a:lnSpc>
            </a:pPr>
            <a:r>
              <a:rPr lang="en-US" sz="2657">
                <a:solidFill>
                  <a:srgbClr val="FFFFFF"/>
                </a:solidFill>
                <a:latin typeface="Canva Sans"/>
                <a:ea typeface="Canva Sans"/>
                <a:cs typeface="Canva Sans"/>
                <a:sym typeface="Canva Sans"/>
              </a:rPr>
              <a:t>Users upload images and </a:t>
            </a:r>
            <a:r>
              <a:rPr lang="en-US" sz="2657">
                <a:solidFill>
                  <a:srgbClr val="A2272C"/>
                </a:solidFill>
                <a:latin typeface="Canva Sans"/>
                <a:ea typeface="Canva Sans"/>
                <a:cs typeface="Canva Sans"/>
                <a:sym typeface="Canva Sans"/>
              </a:rPr>
              <a:t>view detailed results.</a:t>
            </a:r>
          </a:p>
        </p:txBody>
      </p:sp>
    </p:spTree>
  </p:cSld>
  <p:clrMapOvr>
    <a:masterClrMapping/>
  </p:clrMapOvr>
  <p:transition spd="fast">
    <p:cover dir="d"/>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2018171">
            <a:off x="-1234963" y="-1407664"/>
            <a:ext cx="5434068" cy="3784087"/>
          </a:xfrm>
          <a:custGeom>
            <a:avLst/>
            <a:gdLst/>
            <a:ahLst/>
            <a:cxnLst/>
            <a:rect r="r" b="b" t="t" l="l"/>
            <a:pathLst>
              <a:path h="3784087" w="5434068">
                <a:moveTo>
                  <a:pt x="0" y="0"/>
                </a:moveTo>
                <a:lnTo>
                  <a:pt x="5434067" y="0"/>
                </a:lnTo>
                <a:lnTo>
                  <a:pt x="5434067" y="3784088"/>
                </a:lnTo>
                <a:lnTo>
                  <a:pt x="0" y="378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015603" y="-221209"/>
            <a:ext cx="13604521" cy="9671578"/>
          </a:xfrm>
          <a:custGeom>
            <a:avLst/>
            <a:gdLst/>
            <a:ahLst/>
            <a:cxnLst/>
            <a:rect r="r" b="b" t="t" l="l"/>
            <a:pathLst>
              <a:path h="9671578" w="13604521">
                <a:moveTo>
                  <a:pt x="0" y="0"/>
                </a:moveTo>
                <a:lnTo>
                  <a:pt x="13604522" y="0"/>
                </a:lnTo>
                <a:lnTo>
                  <a:pt x="13604522" y="9671578"/>
                </a:lnTo>
                <a:lnTo>
                  <a:pt x="0" y="9671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06257" y="5143500"/>
            <a:ext cx="2914626" cy="3278209"/>
          </a:xfrm>
          <a:custGeom>
            <a:avLst/>
            <a:gdLst/>
            <a:ahLst/>
            <a:cxnLst/>
            <a:rect r="r" b="b" t="t" l="l"/>
            <a:pathLst>
              <a:path h="3278209" w="2914626">
                <a:moveTo>
                  <a:pt x="0" y="0"/>
                </a:moveTo>
                <a:lnTo>
                  <a:pt x="2914626" y="0"/>
                </a:lnTo>
                <a:lnTo>
                  <a:pt x="2914626" y="3278209"/>
                </a:lnTo>
                <a:lnTo>
                  <a:pt x="0" y="32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953110" y="4398990"/>
            <a:ext cx="14381780" cy="1536645"/>
          </a:xfrm>
          <a:prstGeom prst="rect">
            <a:avLst/>
          </a:prstGeom>
        </p:spPr>
        <p:txBody>
          <a:bodyPr anchor="t" rtlCol="false" tIns="0" lIns="0" bIns="0" rIns="0">
            <a:spAutoFit/>
          </a:bodyPr>
          <a:lstStyle/>
          <a:p>
            <a:pPr algn="ctr" marL="0" indent="0" lvl="0">
              <a:lnSpc>
                <a:spcPts val="11866"/>
              </a:lnSpc>
            </a:pPr>
            <a:r>
              <a:rPr lang="en-US" b="true" sz="10409" u="sng">
                <a:solidFill>
                  <a:srgbClr val="A2272C"/>
                </a:solidFill>
                <a:latin typeface="Londrina Solid Heavy"/>
                <a:ea typeface="Londrina Solid Heavy"/>
                <a:cs typeface="Londrina Solid Heavy"/>
                <a:sym typeface="Londrina Solid Heavy"/>
                <a:hlinkClick r:id="rId10" tooltip="http://127.0.0.1:8000"/>
              </a:rPr>
              <a:t>LIVE DEMO </a:t>
            </a:r>
          </a:p>
        </p:txBody>
      </p:sp>
      <p:sp>
        <p:nvSpPr>
          <p:cNvPr name="TextBox 7" id="7"/>
          <p:cNvSpPr txBox="true"/>
          <p:nvPr/>
        </p:nvSpPr>
        <p:spPr>
          <a:xfrm rot="0">
            <a:off x="1445701" y="2012813"/>
            <a:ext cx="15796649" cy="621477"/>
          </a:xfrm>
          <a:prstGeom prst="rect">
            <a:avLst/>
          </a:prstGeom>
        </p:spPr>
        <p:txBody>
          <a:bodyPr anchor="t" rtlCol="false" tIns="0" lIns="0" bIns="0" rIns="0">
            <a:spAutoFit/>
          </a:bodyPr>
          <a:lstStyle/>
          <a:p>
            <a:pPr algn="ctr">
              <a:lnSpc>
                <a:spcPts val="5120"/>
              </a:lnSpc>
            </a:pPr>
            <a:r>
              <a:rPr lang="en-US" sz="3657" b="true">
                <a:solidFill>
                  <a:srgbClr val="FFFFFF"/>
                </a:solidFill>
                <a:latin typeface="Canva Sans Bold"/>
                <a:ea typeface="Canva Sans Bold"/>
                <a:cs typeface="Canva Sans Bold"/>
                <a:sym typeface="Canva Sans Bold"/>
              </a:rPr>
              <a:t>Overview of functionality and </a:t>
            </a:r>
            <a:r>
              <a:rPr lang="en-US" sz="3657" b="true">
                <a:solidFill>
                  <a:srgbClr val="A41F20"/>
                </a:solidFill>
                <a:latin typeface="Canva Sans Bold"/>
                <a:ea typeface="Canva Sans Bold"/>
                <a:cs typeface="Canva Sans Bold"/>
                <a:sym typeface="Canva Sans Bold"/>
              </a:rPr>
              <a:t>real-time blood group detection.</a:t>
            </a:r>
          </a:p>
        </p:txBody>
      </p:sp>
    </p:spTree>
  </p:cSld>
  <p:clrMapOvr>
    <a:masterClrMapping/>
  </p:clrMapOvr>
  <p:transition spd="fast">
    <p:cover dir="d"/>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41377" y="5143500"/>
            <a:ext cx="5693246" cy="6578330"/>
          </a:xfrm>
          <a:custGeom>
            <a:avLst/>
            <a:gdLst/>
            <a:ahLst/>
            <a:cxnLst/>
            <a:rect r="r" b="b" t="t" l="l"/>
            <a:pathLst>
              <a:path h="6578330" w="5693246">
                <a:moveTo>
                  <a:pt x="0" y="0"/>
                </a:moveTo>
                <a:lnTo>
                  <a:pt x="5693246" y="0"/>
                </a:lnTo>
                <a:lnTo>
                  <a:pt x="5693246" y="6578330"/>
                </a:lnTo>
                <a:lnTo>
                  <a:pt x="0" y="6578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385792" y="2081660"/>
            <a:ext cx="15466734" cy="8205340"/>
          </a:xfrm>
          <a:custGeom>
            <a:avLst/>
            <a:gdLst/>
            <a:ahLst/>
            <a:cxnLst/>
            <a:rect r="r" b="b" t="t" l="l"/>
            <a:pathLst>
              <a:path h="8205340" w="15466734">
                <a:moveTo>
                  <a:pt x="0" y="0"/>
                </a:moveTo>
                <a:lnTo>
                  <a:pt x="15466734" y="0"/>
                </a:lnTo>
                <a:lnTo>
                  <a:pt x="15466734" y="8205340"/>
                </a:lnTo>
                <a:lnTo>
                  <a:pt x="0" y="8205340"/>
                </a:lnTo>
                <a:lnTo>
                  <a:pt x="0" y="0"/>
                </a:lnTo>
                <a:close/>
              </a:path>
            </a:pathLst>
          </a:custGeom>
          <a:blipFill>
            <a:blip r:embed="rId6">
              <a:extLst>
                <a:ext uri="{96DAC541-7B7A-43D3-8B79-37D633B846F1}">
                  <asvg:svgBlip xmlns:asvg="http://schemas.microsoft.com/office/drawing/2016/SVG/main" r:embed="rId7"/>
                </a:ext>
              </a:extLst>
            </a:blip>
            <a:stretch>
              <a:fillRect l="0" t="-13463" r="0" b="-20540"/>
            </a:stretch>
          </a:blipFill>
        </p:spPr>
      </p:sp>
      <p:sp>
        <p:nvSpPr>
          <p:cNvPr name="Freeform 5" id="5"/>
          <p:cNvSpPr/>
          <p:nvPr/>
        </p:nvSpPr>
        <p:spPr>
          <a:xfrm flipH="false" flipV="false" rot="0">
            <a:off x="1385792" y="3086669"/>
            <a:ext cx="1962939" cy="1420454"/>
          </a:xfrm>
          <a:custGeom>
            <a:avLst/>
            <a:gdLst/>
            <a:ahLst/>
            <a:cxnLst/>
            <a:rect r="r" b="b" t="t" l="l"/>
            <a:pathLst>
              <a:path h="1420454" w="1962939">
                <a:moveTo>
                  <a:pt x="0" y="0"/>
                </a:moveTo>
                <a:lnTo>
                  <a:pt x="1962939" y="0"/>
                </a:lnTo>
                <a:lnTo>
                  <a:pt x="1962939" y="1420454"/>
                </a:lnTo>
                <a:lnTo>
                  <a:pt x="0" y="1420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06765" y="2294142"/>
            <a:ext cx="2141966" cy="1585055"/>
          </a:xfrm>
          <a:custGeom>
            <a:avLst/>
            <a:gdLst/>
            <a:ahLst/>
            <a:cxnLst/>
            <a:rect r="r" b="b" t="t" l="l"/>
            <a:pathLst>
              <a:path h="1585055" w="2141966">
                <a:moveTo>
                  <a:pt x="0" y="0"/>
                </a:moveTo>
                <a:lnTo>
                  <a:pt x="2141966" y="0"/>
                </a:lnTo>
                <a:lnTo>
                  <a:pt x="2141966" y="1585054"/>
                </a:lnTo>
                <a:lnTo>
                  <a:pt x="0" y="1585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918717" y="945218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pic>
        <p:nvPicPr>
          <p:cNvPr name="Picture 8" id="8"/>
          <p:cNvPicPr>
            <a:picLocks noChangeAspect="true"/>
          </p:cNvPicPr>
          <p:nvPr/>
        </p:nvPicPr>
        <p:blipFill>
          <a:blip r:embed="rId14"/>
          <a:srcRect l="0" t="0" r="0" b="0"/>
          <a:stretch>
            <a:fillRect/>
          </a:stretch>
        </p:blipFill>
        <p:spPr>
          <a:xfrm flipH="false" flipV="false" rot="0">
            <a:off x="14383225" y="663413"/>
            <a:ext cx="3021255" cy="3413847"/>
          </a:xfrm>
          <a:prstGeom prst="rect">
            <a:avLst/>
          </a:prstGeom>
        </p:spPr>
      </p:pic>
      <p:sp>
        <p:nvSpPr>
          <p:cNvPr name="TextBox 9" id="9"/>
          <p:cNvSpPr txBox="true"/>
          <p:nvPr/>
        </p:nvSpPr>
        <p:spPr>
          <a:xfrm rot="0">
            <a:off x="7184241" y="750943"/>
            <a:ext cx="4538531" cy="994791"/>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CONCLUSION</a:t>
            </a:r>
          </a:p>
        </p:txBody>
      </p:sp>
      <p:sp>
        <p:nvSpPr>
          <p:cNvPr name="TextBox 10" id="10"/>
          <p:cNvSpPr txBox="true"/>
          <p:nvPr/>
        </p:nvSpPr>
        <p:spPr>
          <a:xfrm rot="0">
            <a:off x="3762258" y="3120269"/>
            <a:ext cx="10897770" cy="4648719"/>
          </a:xfrm>
          <a:prstGeom prst="rect">
            <a:avLst/>
          </a:prstGeom>
        </p:spPr>
        <p:txBody>
          <a:bodyPr anchor="t" rtlCol="false" tIns="0" lIns="0" bIns="0" rIns="0">
            <a:spAutoFit/>
          </a:bodyPr>
          <a:lstStyle/>
          <a:p>
            <a:pPr algn="l">
              <a:lnSpc>
                <a:spcPts val="3024"/>
              </a:lnSpc>
            </a:pPr>
            <a:r>
              <a:rPr lang="en-US" sz="2326" b="true">
                <a:solidFill>
                  <a:srgbClr val="000000"/>
                </a:solidFill>
                <a:latin typeface="Agrandir Bold"/>
                <a:ea typeface="Agrandir Bold"/>
                <a:cs typeface="Agrandir Bold"/>
                <a:sym typeface="Agrandir Bold"/>
              </a:rPr>
              <a:t>The Blood Group Identification System successfully integrates computer vision technology using OpenCV to analyze blood sample images and determine the corresponding blood type. Key features include:</a:t>
            </a:r>
          </a:p>
          <a:p>
            <a:pPr algn="l">
              <a:lnSpc>
                <a:spcPts val="3024"/>
              </a:lnSpc>
            </a:pPr>
            <a:r>
              <a:rPr lang="en-US" sz="2326" b="true">
                <a:solidFill>
                  <a:srgbClr val="000000"/>
                </a:solidFill>
                <a:latin typeface="Agrandir Bold"/>
                <a:ea typeface="Agrandir Bold"/>
                <a:cs typeface="Agrandir Bold"/>
                <a:sym typeface="Agrandir Bold"/>
              </a:rPr>
              <a:t>- User-friendly website with About, Registration, and Login pages</a:t>
            </a:r>
          </a:p>
          <a:p>
            <a:pPr algn="l">
              <a:lnSpc>
                <a:spcPts val="3024"/>
              </a:lnSpc>
            </a:pPr>
            <a:r>
              <a:rPr lang="en-US" sz="2326" b="true">
                <a:solidFill>
                  <a:srgbClr val="000000"/>
                </a:solidFill>
                <a:latin typeface="Agrandir Bold"/>
                <a:ea typeface="Agrandir Bold"/>
                <a:cs typeface="Agrandir Bold"/>
                <a:sym typeface="Agrandir Bold"/>
              </a:rPr>
              <a:t>- Profile page for uploading blood sample images</a:t>
            </a:r>
          </a:p>
          <a:p>
            <a:pPr algn="l">
              <a:lnSpc>
                <a:spcPts val="3024"/>
              </a:lnSpc>
            </a:pPr>
            <a:r>
              <a:rPr lang="en-US" sz="2326" b="true">
                <a:solidFill>
                  <a:srgbClr val="000000"/>
                </a:solidFill>
                <a:latin typeface="Agrandir Bold"/>
                <a:ea typeface="Agrandir Bold"/>
                <a:cs typeface="Agrandir Bold"/>
                <a:sym typeface="Agrandir Bold"/>
              </a:rPr>
              <a:t>- Automated image analysis using OpenCV</a:t>
            </a:r>
          </a:p>
          <a:p>
            <a:pPr algn="l">
              <a:lnSpc>
                <a:spcPts val="3024"/>
              </a:lnSpc>
            </a:pPr>
            <a:r>
              <a:rPr lang="en-US" sz="2326" b="true">
                <a:solidFill>
                  <a:srgbClr val="000000"/>
                </a:solidFill>
                <a:latin typeface="Agrandir Bold"/>
                <a:ea typeface="Agrandir Bold"/>
                <a:cs typeface="Agrandir Bold"/>
                <a:sym typeface="Agrandir Bold"/>
              </a:rPr>
              <a:t>-</a:t>
            </a:r>
            <a:r>
              <a:rPr lang="en-US" sz="2326" b="true">
                <a:solidFill>
                  <a:srgbClr val="000000"/>
                </a:solidFill>
                <a:latin typeface="Agrandir Bold"/>
                <a:ea typeface="Agrandir Bold"/>
                <a:cs typeface="Agrandir Bold"/>
                <a:sym typeface="Agrandir Bold"/>
              </a:rPr>
              <a:t> Accurate blood type determination through predefined conditions</a:t>
            </a:r>
          </a:p>
          <a:p>
            <a:pPr algn="l">
              <a:lnSpc>
                <a:spcPts val="3024"/>
              </a:lnSpc>
            </a:pPr>
            <a:r>
              <a:rPr lang="en-US" sz="2326" b="true">
                <a:solidFill>
                  <a:srgbClr val="000000"/>
                </a:solidFill>
                <a:latin typeface="Agrandir Bold"/>
                <a:ea typeface="Agrandir Bold"/>
                <a:cs typeface="Agrandir Bold"/>
                <a:sym typeface="Agrandir Bold"/>
              </a:rPr>
              <a:t>- Displays the uploaded image, processes it into a morphological image highlighting key features, and detects the blood group</a:t>
            </a:r>
          </a:p>
          <a:p>
            <a:pPr algn="l">
              <a:lnSpc>
                <a:spcPts val="3024"/>
              </a:lnSpc>
            </a:pPr>
          </a:p>
          <a:p>
            <a:pPr algn="l">
              <a:lnSpc>
                <a:spcPts val="3024"/>
              </a:lnSpc>
            </a:pPr>
            <a:r>
              <a:rPr lang="en-US" sz="2326" b="true">
                <a:solidFill>
                  <a:srgbClr val="000000"/>
                </a:solidFill>
                <a:latin typeface="Agrandir Bold"/>
                <a:ea typeface="Agrandir Bold"/>
                <a:cs typeface="Agrandir Bold"/>
                <a:sym typeface="Agrandir Bold"/>
              </a:rPr>
              <a:t>Milestones Achieved:</a:t>
            </a:r>
          </a:p>
          <a:p>
            <a:pPr algn="l">
              <a:lnSpc>
                <a:spcPts val="3024"/>
              </a:lnSpc>
            </a:pPr>
          </a:p>
        </p:txBody>
      </p:sp>
      <p:sp>
        <p:nvSpPr>
          <p:cNvPr name="TextBox 11" id="11"/>
          <p:cNvSpPr txBox="true"/>
          <p:nvPr/>
        </p:nvSpPr>
        <p:spPr>
          <a:xfrm rot="0">
            <a:off x="3244878" y="7613543"/>
            <a:ext cx="11415149" cy="2142363"/>
          </a:xfrm>
          <a:prstGeom prst="rect">
            <a:avLst/>
          </a:prstGeom>
        </p:spPr>
        <p:txBody>
          <a:bodyPr anchor="t" rtlCol="false" tIns="0" lIns="0" bIns="0" rIns="0">
            <a:spAutoFit/>
          </a:bodyPr>
          <a:lstStyle/>
          <a:p>
            <a:pPr algn="l" marL="518160" indent="-259080" lvl="1">
              <a:lnSpc>
                <a:spcPts val="2736"/>
              </a:lnSpc>
              <a:buAutoNum type="arabicPeriod" startAt="1"/>
            </a:pPr>
            <a:r>
              <a:rPr lang="en-US" sz="2400">
                <a:solidFill>
                  <a:srgbClr val="000000"/>
                </a:solidFill>
                <a:latin typeface="Agrandir"/>
                <a:ea typeface="Agrandir"/>
                <a:cs typeface="Agrandir"/>
                <a:sym typeface="Agrandir"/>
              </a:rPr>
              <a:t> </a:t>
            </a:r>
            <a:r>
              <a:rPr lang="en-US" sz="2400">
                <a:solidFill>
                  <a:srgbClr val="000000"/>
                </a:solidFill>
                <a:latin typeface="Agrandir"/>
                <a:ea typeface="Agrandir"/>
                <a:cs typeface="Agrandir"/>
                <a:sym typeface="Agrandir"/>
              </a:rPr>
              <a:t>Development </a:t>
            </a:r>
            <a:r>
              <a:rPr lang="en-US" sz="2400">
                <a:solidFill>
                  <a:srgbClr val="000000"/>
                </a:solidFill>
                <a:latin typeface="Agrandir"/>
                <a:ea typeface="Agrandir"/>
                <a:cs typeface="Agrandir"/>
                <a:sym typeface="Agrandir"/>
              </a:rPr>
              <a:t>of user interface and registration/login functionality</a:t>
            </a:r>
          </a:p>
          <a:p>
            <a:pPr algn="l" marL="518160" indent="-259080" lvl="1">
              <a:lnSpc>
                <a:spcPts val="2736"/>
              </a:lnSpc>
              <a:buAutoNum type="arabicPeriod" startAt="1"/>
            </a:pPr>
            <a:r>
              <a:rPr lang="en-US" sz="2400">
                <a:solidFill>
                  <a:srgbClr val="000000"/>
                </a:solidFill>
                <a:latin typeface="Agrandir"/>
                <a:ea typeface="Agrandir"/>
                <a:cs typeface="Agrandir"/>
                <a:sym typeface="Agrandir"/>
              </a:rPr>
              <a:t> Integration of OpenCV for image analysis and blood type determination</a:t>
            </a:r>
          </a:p>
          <a:p>
            <a:pPr algn="l" marL="518160" indent="-259080" lvl="1">
              <a:lnSpc>
                <a:spcPts val="2736"/>
              </a:lnSpc>
              <a:buAutoNum type="arabicPeriod" startAt="1"/>
            </a:pPr>
            <a:r>
              <a:rPr lang="en-US" sz="2400">
                <a:solidFill>
                  <a:srgbClr val="000000"/>
                </a:solidFill>
                <a:latin typeface="Agrandir"/>
                <a:ea typeface="Agrandir"/>
                <a:cs typeface="Agrandir"/>
                <a:sym typeface="Agrandir"/>
              </a:rPr>
              <a:t> Function which calculates and displays the contour length of the blood cells from the image uploaded by the user.</a:t>
            </a:r>
          </a:p>
          <a:p>
            <a:pPr algn="l" marL="518160" indent="-259080" lvl="1">
              <a:lnSpc>
                <a:spcPts val="2736"/>
              </a:lnSpc>
              <a:buAutoNum type="arabicPeriod" startAt="1"/>
            </a:pPr>
            <a:r>
              <a:rPr lang="en-US" sz="2400">
                <a:solidFill>
                  <a:srgbClr val="000000"/>
                </a:solidFill>
                <a:latin typeface="Agrandir"/>
                <a:ea typeface="Agrandir"/>
                <a:cs typeface="Agrandir"/>
                <a:sym typeface="Agrandir"/>
              </a:rPr>
              <a:t>Displays the uploaded image, processes it into a morphological image highlighting key features, and detects the blood group</a:t>
            </a:r>
          </a:p>
        </p:txBody>
      </p:sp>
    </p:spTree>
  </p:cSld>
  <p:clrMapOvr>
    <a:masterClrMapping/>
  </p:clrMapOvr>
  <p:transition spd="fast">
    <p:cover dir="d"/>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B6AD"/>
        </a:solidFill>
      </p:bgPr>
    </p:bg>
    <p:spTree>
      <p:nvGrpSpPr>
        <p:cNvPr id="1" name=""/>
        <p:cNvGrpSpPr/>
        <p:nvPr/>
      </p:nvGrpSpPr>
      <p:grpSpPr>
        <a:xfrm>
          <a:off x="0" y="0"/>
          <a:ext cx="0" cy="0"/>
          <a:chOff x="0" y="0"/>
          <a:chExt cx="0" cy="0"/>
        </a:xfrm>
      </p:grpSpPr>
      <p:sp>
        <p:nvSpPr>
          <p:cNvPr name="Freeform 2" id="2"/>
          <p:cNvSpPr/>
          <p:nvPr/>
        </p:nvSpPr>
        <p:spPr>
          <a:xfrm flipH="false" flipV="false" rot="0">
            <a:off x="14948810" y="5708526"/>
            <a:ext cx="5401528" cy="5451083"/>
          </a:xfrm>
          <a:custGeom>
            <a:avLst/>
            <a:gdLst/>
            <a:ahLst/>
            <a:cxnLst/>
            <a:rect r="r" b="b" t="t" l="l"/>
            <a:pathLst>
              <a:path h="5451083" w="5401528">
                <a:moveTo>
                  <a:pt x="0" y="0"/>
                </a:moveTo>
                <a:lnTo>
                  <a:pt x="5401528" y="0"/>
                </a:lnTo>
                <a:lnTo>
                  <a:pt x="5401528" y="5451084"/>
                </a:lnTo>
                <a:lnTo>
                  <a:pt x="0" y="5451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650632" y="3955438"/>
            <a:ext cx="5457275" cy="4636337"/>
          </a:xfrm>
          <a:custGeom>
            <a:avLst/>
            <a:gdLst/>
            <a:ahLst/>
            <a:cxnLst/>
            <a:rect r="r" b="b" t="t" l="l"/>
            <a:pathLst>
              <a:path h="4636337" w="5457275">
                <a:moveTo>
                  <a:pt x="0" y="0"/>
                </a:moveTo>
                <a:lnTo>
                  <a:pt x="5457275" y="0"/>
                </a:lnTo>
                <a:lnTo>
                  <a:pt x="5457275" y="4636338"/>
                </a:lnTo>
                <a:lnTo>
                  <a:pt x="0" y="4636338"/>
                </a:lnTo>
                <a:lnTo>
                  <a:pt x="0" y="0"/>
                </a:lnTo>
                <a:close/>
              </a:path>
            </a:pathLst>
          </a:custGeom>
          <a:blipFill>
            <a:blip r:embed="rId4">
              <a:extLst>
                <a:ext uri="{96DAC541-7B7A-43D3-8B79-37D633B846F1}">
                  <asvg:svgBlip xmlns:asvg="http://schemas.microsoft.com/office/drawing/2016/SVG/main" r:embed="rId5"/>
                </a:ext>
              </a:extLst>
            </a:blip>
            <a:stretch>
              <a:fillRect l="0" t="-16420" r="-64314" b="-21075"/>
            </a:stretch>
          </a:blipFill>
        </p:spPr>
      </p:sp>
      <p:sp>
        <p:nvSpPr>
          <p:cNvPr name="Freeform 4" id="4"/>
          <p:cNvSpPr/>
          <p:nvPr/>
        </p:nvSpPr>
        <p:spPr>
          <a:xfrm flipH="false" flipV="false" rot="5400000">
            <a:off x="6280553" y="3959986"/>
            <a:ext cx="5457275" cy="4636337"/>
          </a:xfrm>
          <a:custGeom>
            <a:avLst/>
            <a:gdLst/>
            <a:ahLst/>
            <a:cxnLst/>
            <a:rect r="r" b="b" t="t" l="l"/>
            <a:pathLst>
              <a:path h="4636337" w="5457275">
                <a:moveTo>
                  <a:pt x="0" y="0"/>
                </a:moveTo>
                <a:lnTo>
                  <a:pt x="5457275" y="0"/>
                </a:lnTo>
                <a:lnTo>
                  <a:pt x="5457275" y="4636337"/>
                </a:lnTo>
                <a:lnTo>
                  <a:pt x="0" y="4636337"/>
                </a:lnTo>
                <a:lnTo>
                  <a:pt x="0" y="0"/>
                </a:lnTo>
                <a:close/>
              </a:path>
            </a:pathLst>
          </a:custGeom>
          <a:blipFill>
            <a:blip r:embed="rId4">
              <a:extLst>
                <a:ext uri="{96DAC541-7B7A-43D3-8B79-37D633B846F1}">
                  <asvg:svgBlip xmlns:asvg="http://schemas.microsoft.com/office/drawing/2016/SVG/main" r:embed="rId5"/>
                </a:ext>
              </a:extLst>
            </a:blip>
            <a:stretch>
              <a:fillRect l="0" t="-16420" r="-64314" b="-21075"/>
            </a:stretch>
          </a:blipFill>
        </p:spPr>
      </p:sp>
      <p:sp>
        <p:nvSpPr>
          <p:cNvPr name="Freeform 5" id="5"/>
          <p:cNvSpPr/>
          <p:nvPr/>
        </p:nvSpPr>
        <p:spPr>
          <a:xfrm flipH="false" flipV="false" rot="5400000">
            <a:off x="11590775" y="3959986"/>
            <a:ext cx="5457275" cy="4636337"/>
          </a:xfrm>
          <a:custGeom>
            <a:avLst/>
            <a:gdLst/>
            <a:ahLst/>
            <a:cxnLst/>
            <a:rect r="r" b="b" t="t" l="l"/>
            <a:pathLst>
              <a:path h="4636337" w="5457275">
                <a:moveTo>
                  <a:pt x="0" y="0"/>
                </a:moveTo>
                <a:lnTo>
                  <a:pt x="5457275" y="0"/>
                </a:lnTo>
                <a:lnTo>
                  <a:pt x="5457275" y="4636337"/>
                </a:lnTo>
                <a:lnTo>
                  <a:pt x="0" y="4636337"/>
                </a:lnTo>
                <a:lnTo>
                  <a:pt x="0" y="0"/>
                </a:lnTo>
                <a:close/>
              </a:path>
            </a:pathLst>
          </a:custGeom>
          <a:blipFill>
            <a:blip r:embed="rId4">
              <a:extLst>
                <a:ext uri="{96DAC541-7B7A-43D3-8B79-37D633B846F1}">
                  <asvg:svgBlip xmlns:asvg="http://schemas.microsoft.com/office/drawing/2016/SVG/main" r:embed="rId5"/>
                </a:ext>
              </a:extLst>
            </a:blip>
            <a:stretch>
              <a:fillRect l="0" t="-16420" r="-64314" b="-21075"/>
            </a:stretch>
          </a:blipFill>
        </p:spPr>
      </p:sp>
      <p:sp>
        <p:nvSpPr>
          <p:cNvPr name="Freeform 6" id="6"/>
          <p:cNvSpPr/>
          <p:nvPr/>
        </p:nvSpPr>
        <p:spPr>
          <a:xfrm flipH="false" flipV="false" rot="0">
            <a:off x="-1462674" y="371244"/>
            <a:ext cx="6084112" cy="4236754"/>
          </a:xfrm>
          <a:custGeom>
            <a:avLst/>
            <a:gdLst/>
            <a:ahLst/>
            <a:cxnLst/>
            <a:rect r="r" b="b" t="t" l="l"/>
            <a:pathLst>
              <a:path h="4236754" w="6084112">
                <a:moveTo>
                  <a:pt x="0" y="0"/>
                </a:moveTo>
                <a:lnTo>
                  <a:pt x="6084112" y="0"/>
                </a:lnTo>
                <a:lnTo>
                  <a:pt x="6084112" y="4236754"/>
                </a:lnTo>
                <a:lnTo>
                  <a:pt x="0" y="42367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415616" y="9514400"/>
            <a:ext cx="1687367" cy="607452"/>
          </a:xfrm>
          <a:custGeom>
            <a:avLst/>
            <a:gdLst/>
            <a:ahLst/>
            <a:cxnLst/>
            <a:rect r="r" b="b" t="t" l="l"/>
            <a:pathLst>
              <a:path h="607452" w="1687367">
                <a:moveTo>
                  <a:pt x="0" y="0"/>
                </a:moveTo>
                <a:lnTo>
                  <a:pt x="1687368" y="0"/>
                </a:lnTo>
                <a:lnTo>
                  <a:pt x="1687368"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847807" y="371244"/>
            <a:ext cx="4411493" cy="2839397"/>
          </a:xfrm>
          <a:custGeom>
            <a:avLst/>
            <a:gdLst/>
            <a:ahLst/>
            <a:cxnLst/>
            <a:rect r="r" b="b" t="t" l="l"/>
            <a:pathLst>
              <a:path h="2839397" w="4411493">
                <a:moveTo>
                  <a:pt x="0" y="0"/>
                </a:moveTo>
                <a:lnTo>
                  <a:pt x="4411493" y="0"/>
                </a:lnTo>
                <a:lnTo>
                  <a:pt x="4411493" y="2839397"/>
                </a:lnTo>
                <a:lnTo>
                  <a:pt x="0" y="28393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579382" y="4954905"/>
            <a:ext cx="3599775" cy="1480185"/>
          </a:xfrm>
          <a:prstGeom prst="rect">
            <a:avLst/>
          </a:prstGeom>
        </p:spPr>
        <p:txBody>
          <a:bodyPr anchor="t" rtlCol="false" tIns="0" lIns="0" bIns="0" rIns="0">
            <a:spAutoFit/>
          </a:bodyPr>
          <a:lstStyle/>
          <a:p>
            <a:pPr algn="ctr">
              <a:lnSpc>
                <a:spcPts val="5460"/>
              </a:lnSpc>
            </a:pPr>
            <a:r>
              <a:rPr lang="en-US" b="true" sz="4200">
                <a:solidFill>
                  <a:srgbClr val="FFFFFF"/>
                </a:solidFill>
                <a:latin typeface="Agrandir Bold"/>
                <a:ea typeface="Agrandir Bold"/>
                <a:cs typeface="Agrandir Bold"/>
                <a:sym typeface="Agrandir Bold"/>
              </a:rPr>
              <a:t>Ande Gayathri</a:t>
            </a:r>
          </a:p>
        </p:txBody>
      </p:sp>
      <p:sp>
        <p:nvSpPr>
          <p:cNvPr name="TextBox 10" id="10"/>
          <p:cNvSpPr txBox="true"/>
          <p:nvPr/>
        </p:nvSpPr>
        <p:spPr>
          <a:xfrm rot="0">
            <a:off x="7341942" y="4887472"/>
            <a:ext cx="3334497" cy="1480185"/>
          </a:xfrm>
          <a:prstGeom prst="rect">
            <a:avLst/>
          </a:prstGeom>
        </p:spPr>
        <p:txBody>
          <a:bodyPr anchor="t" rtlCol="false" tIns="0" lIns="0" bIns="0" rIns="0">
            <a:spAutoFit/>
          </a:bodyPr>
          <a:lstStyle/>
          <a:p>
            <a:pPr algn="ctr">
              <a:lnSpc>
                <a:spcPts val="5460"/>
              </a:lnSpc>
            </a:pPr>
            <a:r>
              <a:rPr lang="en-US" b="true" sz="4200">
                <a:solidFill>
                  <a:srgbClr val="FFFFFF"/>
                </a:solidFill>
                <a:latin typeface="Agrandir Bold"/>
                <a:ea typeface="Agrandir Bold"/>
                <a:cs typeface="Agrandir Bold"/>
                <a:sym typeface="Agrandir Bold"/>
              </a:rPr>
              <a:t>Utkarsh Khotele</a:t>
            </a:r>
          </a:p>
        </p:txBody>
      </p:sp>
      <p:sp>
        <p:nvSpPr>
          <p:cNvPr name="TextBox 11" id="11"/>
          <p:cNvSpPr txBox="true"/>
          <p:nvPr/>
        </p:nvSpPr>
        <p:spPr>
          <a:xfrm rot="0">
            <a:off x="12317959" y="5230372"/>
            <a:ext cx="4327281" cy="794385"/>
          </a:xfrm>
          <a:prstGeom prst="rect">
            <a:avLst/>
          </a:prstGeom>
        </p:spPr>
        <p:txBody>
          <a:bodyPr anchor="t" rtlCol="false" tIns="0" lIns="0" bIns="0" rIns="0">
            <a:spAutoFit/>
          </a:bodyPr>
          <a:lstStyle/>
          <a:p>
            <a:pPr algn="ctr">
              <a:lnSpc>
                <a:spcPts val="5460"/>
              </a:lnSpc>
            </a:pPr>
            <a:r>
              <a:rPr lang="en-US" b="true" sz="4200">
                <a:solidFill>
                  <a:srgbClr val="FFFFFF"/>
                </a:solidFill>
                <a:latin typeface="Agrandir Bold"/>
                <a:ea typeface="Agrandir Bold"/>
                <a:cs typeface="Agrandir Bold"/>
                <a:sym typeface="Agrandir Bold"/>
              </a:rPr>
              <a:t>Vinit Dey</a:t>
            </a:r>
          </a:p>
        </p:txBody>
      </p:sp>
      <p:sp>
        <p:nvSpPr>
          <p:cNvPr name="TextBox 12" id="12"/>
          <p:cNvSpPr txBox="true"/>
          <p:nvPr/>
        </p:nvSpPr>
        <p:spPr>
          <a:xfrm rot="0">
            <a:off x="6163367" y="746780"/>
            <a:ext cx="5961265" cy="994791"/>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TEAM MEMBERS</a:t>
            </a:r>
          </a:p>
        </p:txBody>
      </p:sp>
    </p:spTree>
  </p:cSld>
  <p:clrMapOvr>
    <a:masterClrMapping/>
  </p:clrMapOvr>
  <p:transition spd="fast">
    <p:cover di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B6AD"/>
        </a:solidFill>
      </p:bgPr>
    </p:bg>
    <p:spTree>
      <p:nvGrpSpPr>
        <p:cNvPr id="1" name=""/>
        <p:cNvGrpSpPr/>
        <p:nvPr/>
      </p:nvGrpSpPr>
      <p:grpSpPr>
        <a:xfrm>
          <a:off x="0" y="0"/>
          <a:ext cx="0" cy="0"/>
          <a:chOff x="0" y="0"/>
          <a:chExt cx="0" cy="0"/>
        </a:xfrm>
      </p:grpSpPr>
      <p:sp>
        <p:nvSpPr>
          <p:cNvPr name="Freeform 2" id="2"/>
          <p:cNvSpPr/>
          <p:nvPr/>
        </p:nvSpPr>
        <p:spPr>
          <a:xfrm flipH="false" flipV="false" rot="-2247116">
            <a:off x="13325002" y="5860356"/>
            <a:ext cx="7868596" cy="5822761"/>
          </a:xfrm>
          <a:custGeom>
            <a:avLst/>
            <a:gdLst/>
            <a:ahLst/>
            <a:cxnLst/>
            <a:rect r="r" b="b" t="t" l="l"/>
            <a:pathLst>
              <a:path h="5822761" w="7868596">
                <a:moveTo>
                  <a:pt x="0" y="0"/>
                </a:moveTo>
                <a:lnTo>
                  <a:pt x="7868596" y="0"/>
                </a:lnTo>
                <a:lnTo>
                  <a:pt x="7868596" y="5822761"/>
                </a:lnTo>
                <a:lnTo>
                  <a:pt x="0" y="5822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543677" y="1854462"/>
            <a:ext cx="18237896" cy="9675484"/>
          </a:xfrm>
          <a:custGeom>
            <a:avLst/>
            <a:gdLst/>
            <a:ahLst/>
            <a:cxnLst/>
            <a:rect r="r" b="b" t="t" l="l"/>
            <a:pathLst>
              <a:path h="9675484" w="18237896">
                <a:moveTo>
                  <a:pt x="0" y="0"/>
                </a:moveTo>
                <a:lnTo>
                  <a:pt x="18237897" y="0"/>
                </a:lnTo>
                <a:lnTo>
                  <a:pt x="18237897" y="9675485"/>
                </a:lnTo>
                <a:lnTo>
                  <a:pt x="0" y="9675485"/>
                </a:lnTo>
                <a:lnTo>
                  <a:pt x="0" y="0"/>
                </a:lnTo>
                <a:close/>
              </a:path>
            </a:pathLst>
          </a:custGeom>
          <a:blipFill>
            <a:blip r:embed="rId4">
              <a:extLst>
                <a:ext uri="{96DAC541-7B7A-43D3-8B79-37D633B846F1}">
                  <asvg:svgBlip xmlns:asvg="http://schemas.microsoft.com/office/drawing/2016/SVG/main" r:embed="rId5"/>
                </a:ext>
              </a:extLst>
            </a:blip>
            <a:stretch>
              <a:fillRect l="0" t="-13463" r="0" b="-20540"/>
            </a:stretch>
          </a:blipFill>
        </p:spPr>
      </p:sp>
      <p:sp>
        <p:nvSpPr>
          <p:cNvPr name="Freeform 4" id="4"/>
          <p:cNvSpPr/>
          <p:nvPr/>
        </p:nvSpPr>
        <p:spPr>
          <a:xfrm flipH="false" flipV="false" rot="0">
            <a:off x="15719804"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343172" y="1589608"/>
            <a:ext cx="4753263" cy="7182129"/>
          </a:xfrm>
          <a:custGeom>
            <a:avLst/>
            <a:gdLst/>
            <a:ahLst/>
            <a:cxnLst/>
            <a:rect r="r" b="b" t="t" l="l"/>
            <a:pathLst>
              <a:path h="7182129" w="4753263">
                <a:moveTo>
                  <a:pt x="0" y="0"/>
                </a:moveTo>
                <a:lnTo>
                  <a:pt x="4753263" y="0"/>
                </a:lnTo>
                <a:lnTo>
                  <a:pt x="4753263" y="7182129"/>
                </a:lnTo>
                <a:lnTo>
                  <a:pt x="0" y="71821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8584022" y="4456734"/>
            <a:ext cx="3994041" cy="1485976"/>
          </a:xfrm>
          <a:prstGeom prst="rect">
            <a:avLst/>
          </a:prstGeom>
        </p:spPr>
        <p:txBody>
          <a:bodyPr anchor="t" rtlCol="false" tIns="0" lIns="0" bIns="0" rIns="0">
            <a:spAutoFit/>
          </a:bodyPr>
          <a:lstStyle/>
          <a:p>
            <a:pPr algn="ctr" marL="0" indent="0" lvl="0">
              <a:lnSpc>
                <a:spcPts val="11411"/>
              </a:lnSpc>
            </a:pPr>
            <a:r>
              <a:rPr lang="en-US" b="true" sz="10009">
                <a:solidFill>
                  <a:srgbClr val="A2272C"/>
                </a:solidFill>
                <a:latin typeface="Londrina Solid Heavy"/>
                <a:ea typeface="Londrina Solid Heavy"/>
                <a:cs typeface="Londrina Solid Heavy"/>
                <a:sym typeface="Londrina Solid Heavy"/>
              </a:rPr>
              <a:t>AGENDA</a:t>
            </a:r>
          </a:p>
        </p:txBody>
      </p:sp>
      <p:sp>
        <p:nvSpPr>
          <p:cNvPr name="TextBox 7" id="7"/>
          <p:cNvSpPr txBox="true"/>
          <p:nvPr/>
        </p:nvSpPr>
        <p:spPr>
          <a:xfrm rot="0">
            <a:off x="973829" y="274770"/>
            <a:ext cx="7202884" cy="10214927"/>
          </a:xfrm>
          <a:prstGeom prst="rect">
            <a:avLst/>
          </a:prstGeom>
        </p:spPr>
        <p:txBody>
          <a:bodyPr anchor="t" rtlCol="false" tIns="0" lIns="0" bIns="0" rIns="0">
            <a:spAutoFit/>
          </a:bodyPr>
          <a:lstStyle/>
          <a:p>
            <a:pPr algn="ctr">
              <a:lnSpc>
                <a:spcPts val="6802"/>
              </a:lnSpc>
            </a:pPr>
            <a:r>
              <a:rPr lang="en-US" b="true" sz="3758">
                <a:solidFill>
                  <a:srgbClr val="A2272C"/>
                </a:solidFill>
                <a:latin typeface="Canva Sans Bold"/>
                <a:ea typeface="Canva Sans Bold"/>
                <a:cs typeface="Canva Sans Bold"/>
                <a:sym typeface="Canva Sans Bold"/>
              </a:rPr>
              <a:t>Introduction</a:t>
            </a:r>
          </a:p>
          <a:p>
            <a:pPr algn="ctr">
              <a:lnSpc>
                <a:spcPts val="6802"/>
              </a:lnSpc>
            </a:pPr>
            <a:r>
              <a:rPr lang="en-US" b="true" sz="3758">
                <a:solidFill>
                  <a:srgbClr val="A2272C"/>
                </a:solidFill>
                <a:latin typeface="Canva Sans Bold"/>
                <a:ea typeface="Canva Sans Bold"/>
                <a:cs typeface="Canva Sans Bold"/>
                <a:sym typeface="Canva Sans Bold"/>
              </a:rPr>
              <a:t>Project Overview</a:t>
            </a:r>
          </a:p>
          <a:p>
            <a:pPr algn="ctr">
              <a:lnSpc>
                <a:spcPts val="6802"/>
              </a:lnSpc>
            </a:pPr>
            <a:r>
              <a:rPr lang="en-US" b="true" sz="3758">
                <a:solidFill>
                  <a:srgbClr val="A2272C"/>
                </a:solidFill>
                <a:latin typeface="Canva Sans Bold"/>
                <a:ea typeface="Canva Sans Bold"/>
                <a:cs typeface="Canva Sans Bold"/>
                <a:sym typeface="Canva Sans Bold"/>
              </a:rPr>
              <a:t>Features and Functionality</a:t>
            </a:r>
          </a:p>
          <a:p>
            <a:pPr algn="ctr">
              <a:lnSpc>
                <a:spcPts val="6802"/>
              </a:lnSpc>
            </a:pPr>
            <a:r>
              <a:rPr lang="en-US" b="true" sz="3758">
                <a:solidFill>
                  <a:srgbClr val="A2272C"/>
                </a:solidFill>
                <a:latin typeface="Canva Sans Bold"/>
                <a:ea typeface="Canva Sans Bold"/>
                <a:cs typeface="Canva Sans Bold"/>
                <a:sym typeface="Canva Sans Bold"/>
              </a:rPr>
              <a:t>Milestones </a:t>
            </a:r>
            <a:r>
              <a:rPr lang="en-US" b="true" sz="3758">
                <a:solidFill>
                  <a:srgbClr val="A2272C"/>
                </a:solidFill>
                <a:latin typeface="Canva Sans Bold"/>
                <a:ea typeface="Canva Sans Bold"/>
                <a:cs typeface="Canva Sans Bold"/>
                <a:sym typeface="Canva Sans Bold"/>
              </a:rPr>
              <a:t>Achieved</a:t>
            </a:r>
          </a:p>
          <a:p>
            <a:pPr algn="ctr">
              <a:lnSpc>
                <a:spcPts val="6802"/>
              </a:lnSpc>
            </a:pPr>
            <a:r>
              <a:rPr lang="en-US" b="true" sz="3758">
                <a:solidFill>
                  <a:srgbClr val="A2272C"/>
                </a:solidFill>
                <a:latin typeface="Canva Sans Bold"/>
                <a:ea typeface="Canva Sans Bold"/>
                <a:cs typeface="Canva Sans Bold"/>
                <a:sym typeface="Canva Sans Bold"/>
              </a:rPr>
              <a:t>Technical Workflow</a:t>
            </a:r>
          </a:p>
          <a:p>
            <a:pPr algn="ctr">
              <a:lnSpc>
                <a:spcPts val="6802"/>
              </a:lnSpc>
            </a:pPr>
            <a:r>
              <a:rPr lang="en-US" b="true" sz="3758">
                <a:solidFill>
                  <a:srgbClr val="A2272C"/>
                </a:solidFill>
                <a:latin typeface="Canva Sans Bold"/>
                <a:ea typeface="Canva Sans Bold"/>
                <a:cs typeface="Canva Sans Bold"/>
                <a:sym typeface="Canva Sans Bold"/>
              </a:rPr>
              <a:t>Screenshots of the Application</a:t>
            </a:r>
          </a:p>
          <a:p>
            <a:pPr algn="ctr">
              <a:lnSpc>
                <a:spcPts val="6802"/>
              </a:lnSpc>
            </a:pPr>
            <a:r>
              <a:rPr lang="en-US" b="true" sz="3758">
                <a:solidFill>
                  <a:srgbClr val="A2272C"/>
                </a:solidFill>
                <a:latin typeface="Canva Sans Bold"/>
                <a:ea typeface="Canva Sans Bold"/>
                <a:cs typeface="Canva Sans Bold"/>
                <a:sym typeface="Canva Sans Bold"/>
              </a:rPr>
              <a:t>Live Demonstration</a:t>
            </a:r>
          </a:p>
          <a:p>
            <a:pPr algn="ctr">
              <a:lnSpc>
                <a:spcPts val="6802"/>
              </a:lnSpc>
            </a:pPr>
            <a:r>
              <a:rPr lang="en-US" b="true" sz="3758">
                <a:solidFill>
                  <a:srgbClr val="A2272C"/>
                </a:solidFill>
                <a:latin typeface="Canva Sans Bold"/>
                <a:ea typeface="Canva Sans Bold"/>
                <a:cs typeface="Canva Sans Bold"/>
                <a:sym typeface="Canva Sans Bold"/>
              </a:rPr>
              <a:t>Challenges and Solutions</a:t>
            </a:r>
          </a:p>
          <a:p>
            <a:pPr algn="ctr">
              <a:lnSpc>
                <a:spcPts val="6802"/>
              </a:lnSpc>
            </a:pPr>
            <a:r>
              <a:rPr lang="en-US" b="true" sz="3758">
                <a:solidFill>
                  <a:srgbClr val="A2272C"/>
                </a:solidFill>
                <a:latin typeface="Canva Sans Bold"/>
                <a:ea typeface="Canva Sans Bold"/>
                <a:cs typeface="Canva Sans Bold"/>
                <a:sym typeface="Canva Sans Bold"/>
              </a:rPr>
              <a:t>Future Enhancements</a:t>
            </a:r>
          </a:p>
          <a:p>
            <a:pPr algn="ctr">
              <a:lnSpc>
                <a:spcPts val="6802"/>
              </a:lnSpc>
            </a:pPr>
            <a:r>
              <a:rPr lang="en-US" b="true" sz="3758">
                <a:solidFill>
                  <a:srgbClr val="A2272C"/>
                </a:solidFill>
                <a:latin typeface="Canva Sans Bold"/>
                <a:ea typeface="Canva Sans Bold"/>
                <a:cs typeface="Canva Sans Bold"/>
                <a:sym typeface="Canva Sans Bold"/>
              </a:rPr>
              <a:t>Conclusion</a:t>
            </a:r>
          </a:p>
          <a:p>
            <a:pPr algn="ctr">
              <a:lnSpc>
                <a:spcPts val="6802"/>
              </a:lnSpc>
            </a:pPr>
            <a:r>
              <a:rPr lang="en-US" b="true" sz="3758">
                <a:solidFill>
                  <a:srgbClr val="A2272C"/>
                </a:solidFill>
                <a:latin typeface="Canva Sans Bold"/>
                <a:ea typeface="Canva Sans Bold"/>
                <a:cs typeface="Canva Sans Bold"/>
                <a:sym typeface="Canva Sans Bold"/>
              </a:rPr>
              <a:t>Team Members</a:t>
            </a:r>
          </a:p>
          <a:p>
            <a:pPr algn="ctr">
              <a:lnSpc>
                <a:spcPts val="6802"/>
              </a:lnSpc>
            </a:pPr>
          </a:p>
        </p:txBody>
      </p:sp>
    </p:spTree>
  </p:cSld>
  <p:clrMapOvr>
    <a:masterClrMapping/>
  </p:clrMapOvr>
  <p:transition spd="fast">
    <p:cover dir="d"/>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D2D2D"/>
        </a:solidFill>
      </p:bgPr>
    </p:bg>
    <p:spTree>
      <p:nvGrpSpPr>
        <p:cNvPr id="1" name=""/>
        <p:cNvGrpSpPr/>
        <p:nvPr/>
      </p:nvGrpSpPr>
      <p:grpSpPr>
        <a:xfrm>
          <a:off x="0" y="0"/>
          <a:ext cx="0" cy="0"/>
          <a:chOff x="0" y="0"/>
          <a:chExt cx="0" cy="0"/>
        </a:xfrm>
      </p:grpSpPr>
      <p:sp>
        <p:nvSpPr>
          <p:cNvPr name="Freeform 2" id="2"/>
          <p:cNvSpPr/>
          <p:nvPr/>
        </p:nvSpPr>
        <p:spPr>
          <a:xfrm flipH="false" flipV="false" rot="0">
            <a:off x="469489" y="451569"/>
            <a:ext cx="6128163" cy="4267430"/>
          </a:xfrm>
          <a:custGeom>
            <a:avLst/>
            <a:gdLst/>
            <a:ahLst/>
            <a:cxnLst/>
            <a:rect r="r" b="b" t="t" l="l"/>
            <a:pathLst>
              <a:path h="4267430" w="6128163">
                <a:moveTo>
                  <a:pt x="0" y="0"/>
                </a:moveTo>
                <a:lnTo>
                  <a:pt x="6128164" y="0"/>
                </a:lnTo>
                <a:lnTo>
                  <a:pt x="6128164" y="4267430"/>
                </a:lnTo>
                <a:lnTo>
                  <a:pt x="0" y="4267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65812" y="5775848"/>
            <a:ext cx="5210707" cy="5030701"/>
          </a:xfrm>
          <a:custGeom>
            <a:avLst/>
            <a:gdLst/>
            <a:ahLst/>
            <a:cxnLst/>
            <a:rect r="r" b="b" t="t" l="l"/>
            <a:pathLst>
              <a:path h="5030701" w="5210707">
                <a:moveTo>
                  <a:pt x="0" y="0"/>
                </a:moveTo>
                <a:lnTo>
                  <a:pt x="5210707" y="0"/>
                </a:lnTo>
                <a:lnTo>
                  <a:pt x="5210707" y="5030701"/>
                </a:lnTo>
                <a:lnTo>
                  <a:pt x="0" y="5030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24543" y="6376708"/>
            <a:ext cx="4309027" cy="4429841"/>
          </a:xfrm>
          <a:custGeom>
            <a:avLst/>
            <a:gdLst/>
            <a:ahLst/>
            <a:cxnLst/>
            <a:rect r="r" b="b" t="t" l="l"/>
            <a:pathLst>
              <a:path h="4429841" w="4309027">
                <a:moveTo>
                  <a:pt x="0" y="0"/>
                </a:moveTo>
                <a:lnTo>
                  <a:pt x="4309027" y="0"/>
                </a:lnTo>
                <a:lnTo>
                  <a:pt x="4309027" y="4429841"/>
                </a:lnTo>
                <a:lnTo>
                  <a:pt x="0" y="4429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335090"/>
            <a:ext cx="2905787" cy="3520227"/>
          </a:xfrm>
          <a:custGeom>
            <a:avLst/>
            <a:gdLst/>
            <a:ahLst/>
            <a:cxnLst/>
            <a:rect r="r" b="b" t="t" l="l"/>
            <a:pathLst>
              <a:path h="3520227" w="2905787">
                <a:moveTo>
                  <a:pt x="0" y="0"/>
                </a:moveTo>
                <a:lnTo>
                  <a:pt x="2905787" y="0"/>
                </a:lnTo>
                <a:lnTo>
                  <a:pt x="2905787" y="3520227"/>
                </a:lnTo>
                <a:lnTo>
                  <a:pt x="0" y="35202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6" id="6"/>
          <p:cNvSpPr/>
          <p:nvPr/>
        </p:nvSpPr>
        <p:spPr>
          <a:xfrm rot="0">
            <a:off x="4726745" y="3864976"/>
            <a:ext cx="8813770" cy="2121868"/>
          </a:xfrm>
          <a:prstGeom prst="rect">
            <a:avLst/>
          </a:prstGeom>
          <a:solidFill>
            <a:srgbClr val="FFF8ED"/>
          </a:solidFill>
        </p:spPr>
      </p:sp>
      <p:sp>
        <p:nvSpPr>
          <p:cNvPr name="TextBox 7" id="7"/>
          <p:cNvSpPr txBox="true"/>
          <p:nvPr/>
        </p:nvSpPr>
        <p:spPr>
          <a:xfrm rot="0">
            <a:off x="2673684" y="3891831"/>
            <a:ext cx="12346850" cy="2160437"/>
          </a:xfrm>
          <a:prstGeom prst="rect">
            <a:avLst/>
          </a:prstGeom>
        </p:spPr>
        <p:txBody>
          <a:bodyPr anchor="t" rtlCol="false" tIns="0" lIns="0" bIns="0" rIns="0">
            <a:spAutoFit/>
          </a:bodyPr>
          <a:lstStyle/>
          <a:p>
            <a:pPr algn="ctr" marL="0" indent="0" lvl="1">
              <a:lnSpc>
                <a:spcPts val="14342"/>
              </a:lnSpc>
            </a:pPr>
            <a:r>
              <a:rPr lang="en-US" b="true" sz="11952">
                <a:solidFill>
                  <a:srgbClr val="B22F30"/>
                </a:solidFill>
                <a:latin typeface="Agrandir Bold"/>
                <a:ea typeface="Agrandir Bold"/>
                <a:cs typeface="Agrandir Bold"/>
                <a:sym typeface="Agrandir Bold"/>
              </a:rPr>
              <a:t>Thank You</a:t>
            </a:r>
          </a:p>
        </p:txBody>
      </p:sp>
      <p:sp>
        <p:nvSpPr>
          <p:cNvPr name="Freeform 8" id="8"/>
          <p:cNvSpPr/>
          <p:nvPr/>
        </p:nvSpPr>
        <p:spPr>
          <a:xfrm flipH="false" flipV="false" rot="218389">
            <a:off x="2988528" y="5173813"/>
            <a:ext cx="1090085" cy="4252106"/>
          </a:xfrm>
          <a:custGeom>
            <a:avLst/>
            <a:gdLst/>
            <a:ahLst/>
            <a:cxnLst/>
            <a:rect r="r" b="b" t="t" l="l"/>
            <a:pathLst>
              <a:path h="4252106" w="1090085">
                <a:moveTo>
                  <a:pt x="0" y="0"/>
                </a:moveTo>
                <a:lnTo>
                  <a:pt x="1090086" y="0"/>
                </a:lnTo>
                <a:lnTo>
                  <a:pt x="1090086" y="4252106"/>
                </a:lnTo>
                <a:lnTo>
                  <a:pt x="0" y="42521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896728">
            <a:off x="12861844" y="341409"/>
            <a:ext cx="3191548" cy="4495138"/>
          </a:xfrm>
          <a:custGeom>
            <a:avLst/>
            <a:gdLst/>
            <a:ahLst/>
            <a:cxnLst/>
            <a:rect r="r" b="b" t="t" l="l"/>
            <a:pathLst>
              <a:path h="4495138" w="3191548">
                <a:moveTo>
                  <a:pt x="0" y="0"/>
                </a:moveTo>
                <a:lnTo>
                  <a:pt x="3191548" y="0"/>
                </a:lnTo>
                <a:lnTo>
                  <a:pt x="3191548" y="4495138"/>
                </a:lnTo>
                <a:lnTo>
                  <a:pt x="0" y="44951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d"/>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B6AD"/>
        </a:solidFill>
      </p:bgPr>
    </p:bg>
    <p:spTree>
      <p:nvGrpSpPr>
        <p:cNvPr id="1" name=""/>
        <p:cNvGrpSpPr/>
        <p:nvPr/>
      </p:nvGrpSpPr>
      <p:grpSpPr>
        <a:xfrm>
          <a:off x="0" y="0"/>
          <a:ext cx="0" cy="0"/>
          <a:chOff x="0" y="0"/>
          <a:chExt cx="0" cy="0"/>
        </a:xfrm>
      </p:grpSpPr>
      <p:sp>
        <p:nvSpPr>
          <p:cNvPr name="Freeform 2" id="2"/>
          <p:cNvSpPr/>
          <p:nvPr/>
        </p:nvSpPr>
        <p:spPr>
          <a:xfrm flipH="false" flipV="false" rot="-2247116">
            <a:off x="13325002" y="5860356"/>
            <a:ext cx="7868596" cy="5822761"/>
          </a:xfrm>
          <a:custGeom>
            <a:avLst/>
            <a:gdLst/>
            <a:ahLst/>
            <a:cxnLst/>
            <a:rect r="r" b="b" t="t" l="l"/>
            <a:pathLst>
              <a:path h="5822761" w="7868596">
                <a:moveTo>
                  <a:pt x="0" y="0"/>
                </a:moveTo>
                <a:lnTo>
                  <a:pt x="7868596" y="0"/>
                </a:lnTo>
                <a:lnTo>
                  <a:pt x="7868596" y="5822761"/>
                </a:lnTo>
                <a:lnTo>
                  <a:pt x="0" y="5822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24657" y="2370130"/>
            <a:ext cx="3829113" cy="3936471"/>
          </a:xfrm>
          <a:custGeom>
            <a:avLst/>
            <a:gdLst/>
            <a:ahLst/>
            <a:cxnLst/>
            <a:rect r="r" b="b" t="t" l="l"/>
            <a:pathLst>
              <a:path h="3936471" w="3829113">
                <a:moveTo>
                  <a:pt x="0" y="0"/>
                </a:moveTo>
                <a:lnTo>
                  <a:pt x="3829113" y="0"/>
                </a:lnTo>
                <a:lnTo>
                  <a:pt x="3829113" y="3936471"/>
                </a:lnTo>
                <a:lnTo>
                  <a:pt x="0" y="3936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821744" y="2959059"/>
            <a:ext cx="12733594" cy="6755367"/>
          </a:xfrm>
          <a:custGeom>
            <a:avLst/>
            <a:gdLst/>
            <a:ahLst/>
            <a:cxnLst/>
            <a:rect r="r" b="b" t="t" l="l"/>
            <a:pathLst>
              <a:path h="6755367" w="12733594">
                <a:moveTo>
                  <a:pt x="0" y="0"/>
                </a:moveTo>
                <a:lnTo>
                  <a:pt x="12733593" y="0"/>
                </a:lnTo>
                <a:lnTo>
                  <a:pt x="12733593" y="6755367"/>
                </a:lnTo>
                <a:lnTo>
                  <a:pt x="0" y="6755367"/>
                </a:lnTo>
                <a:lnTo>
                  <a:pt x="0" y="0"/>
                </a:lnTo>
                <a:close/>
              </a:path>
            </a:pathLst>
          </a:custGeom>
          <a:blipFill>
            <a:blip r:embed="rId6">
              <a:extLst>
                <a:ext uri="{96DAC541-7B7A-43D3-8B79-37D633B846F1}">
                  <asvg:svgBlip xmlns:asvg="http://schemas.microsoft.com/office/drawing/2016/SVG/main" r:embed="rId7"/>
                </a:ext>
              </a:extLst>
            </a:blip>
            <a:stretch>
              <a:fillRect l="0" t="-13463" r="0" b="-20540"/>
            </a:stretch>
          </a:blipFill>
        </p:spPr>
      </p:sp>
      <p:sp>
        <p:nvSpPr>
          <p:cNvPr name="Freeform 5" id="5"/>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716490" y="3945866"/>
            <a:ext cx="4377447" cy="4114800"/>
          </a:xfrm>
          <a:custGeom>
            <a:avLst/>
            <a:gdLst/>
            <a:ahLst/>
            <a:cxnLst/>
            <a:rect r="r" b="b" t="t" l="l"/>
            <a:pathLst>
              <a:path h="4114800" w="4377447">
                <a:moveTo>
                  <a:pt x="0" y="0"/>
                </a:moveTo>
                <a:lnTo>
                  <a:pt x="4377447" y="0"/>
                </a:lnTo>
                <a:lnTo>
                  <a:pt x="437744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322775" y="3199609"/>
            <a:ext cx="11884725" cy="6122664"/>
          </a:xfrm>
          <a:prstGeom prst="rect">
            <a:avLst/>
          </a:prstGeom>
        </p:spPr>
        <p:txBody>
          <a:bodyPr anchor="t" rtlCol="false" tIns="0" lIns="0" bIns="0" rIns="0">
            <a:spAutoFit/>
          </a:bodyPr>
          <a:lstStyle/>
          <a:p>
            <a:pPr algn="l">
              <a:lnSpc>
                <a:spcPts val="4021"/>
              </a:lnSpc>
            </a:pPr>
            <a:r>
              <a:rPr lang="en-US" sz="3351">
                <a:solidFill>
                  <a:srgbClr val="A2272C"/>
                </a:solidFill>
                <a:latin typeface="Agrandir"/>
                <a:ea typeface="Agrandir"/>
                <a:cs typeface="Agrandir"/>
                <a:sym typeface="Agrandir"/>
              </a:rPr>
              <a:t>The Blood Group Identification System is an innovative, Python-based computer vision application utilizing OpenCV to automatically determine an individual's blood group from uploaded images. </a:t>
            </a:r>
          </a:p>
          <a:p>
            <a:pPr algn="l">
              <a:lnSpc>
                <a:spcPts val="4021"/>
              </a:lnSpc>
            </a:pPr>
            <a:r>
              <a:rPr lang="en-US" sz="3351">
                <a:solidFill>
                  <a:srgbClr val="A2272C"/>
                </a:solidFill>
                <a:latin typeface="Agrandir"/>
                <a:ea typeface="Agrandir"/>
                <a:cs typeface="Agrandir"/>
                <a:sym typeface="Agrandir"/>
              </a:rPr>
              <a:t>By applying advanced image processing techniques and predefined conditions, this system accurately detects and classifies ABO and Rh blood types. With its intuitive interface and rapid analysis, this tool facilitates efficient and accurate blood group identification, supporting medical professionals, researchers, and individuals in making informed decisions regarding blood transfusions, medical treatments, and personalized care.</a:t>
            </a:r>
          </a:p>
        </p:txBody>
      </p:sp>
      <p:sp>
        <p:nvSpPr>
          <p:cNvPr name="TextBox 8" id="8"/>
          <p:cNvSpPr txBox="true"/>
          <p:nvPr/>
        </p:nvSpPr>
        <p:spPr>
          <a:xfrm rot="0">
            <a:off x="1222622" y="1066800"/>
            <a:ext cx="9246321" cy="994791"/>
          </a:xfrm>
          <a:prstGeom prst="rect">
            <a:avLst/>
          </a:prstGeom>
        </p:spPr>
        <p:txBody>
          <a:bodyPr anchor="t" rtlCol="false" tIns="0" lIns="0" bIns="0" rIns="0">
            <a:spAutoFit/>
          </a:bodyPr>
          <a:lstStyle/>
          <a:p>
            <a:pPr algn="l" marL="0" indent="0" lvl="0">
              <a:lnSpc>
                <a:spcPts val="7752"/>
              </a:lnSpc>
            </a:pPr>
            <a:r>
              <a:rPr lang="en-US" b="true" sz="6800">
                <a:solidFill>
                  <a:srgbClr val="A2272C"/>
                </a:solidFill>
                <a:latin typeface="Londrina Solid Heavy"/>
                <a:ea typeface="Londrina Solid Heavy"/>
                <a:cs typeface="Londrina Solid Heavy"/>
                <a:sym typeface="Londrina Solid Heavy"/>
              </a:rPr>
              <a:t>INTRODUCTION</a:t>
            </a:r>
          </a:p>
        </p:txBody>
      </p:sp>
    </p:spTree>
  </p:cSld>
  <p:clrMapOvr>
    <a:masterClrMapping/>
  </p:clrMapOvr>
  <p:transition spd="fast">
    <p:cover di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41377" y="5143500"/>
            <a:ext cx="5693246" cy="6578330"/>
          </a:xfrm>
          <a:custGeom>
            <a:avLst/>
            <a:gdLst/>
            <a:ahLst/>
            <a:cxnLst/>
            <a:rect r="r" b="b" t="t" l="l"/>
            <a:pathLst>
              <a:path h="6578330" w="5693246">
                <a:moveTo>
                  <a:pt x="0" y="0"/>
                </a:moveTo>
                <a:lnTo>
                  <a:pt x="5693246" y="0"/>
                </a:lnTo>
                <a:lnTo>
                  <a:pt x="5693246" y="6578330"/>
                </a:lnTo>
                <a:lnTo>
                  <a:pt x="0" y="6578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410633" y="3566942"/>
            <a:ext cx="15466734" cy="8205340"/>
          </a:xfrm>
          <a:custGeom>
            <a:avLst/>
            <a:gdLst/>
            <a:ahLst/>
            <a:cxnLst/>
            <a:rect r="r" b="b" t="t" l="l"/>
            <a:pathLst>
              <a:path h="8205340" w="15466734">
                <a:moveTo>
                  <a:pt x="0" y="0"/>
                </a:moveTo>
                <a:lnTo>
                  <a:pt x="15466734" y="0"/>
                </a:lnTo>
                <a:lnTo>
                  <a:pt x="15466734" y="8205340"/>
                </a:lnTo>
                <a:lnTo>
                  <a:pt x="0" y="8205340"/>
                </a:lnTo>
                <a:lnTo>
                  <a:pt x="0" y="0"/>
                </a:lnTo>
                <a:close/>
              </a:path>
            </a:pathLst>
          </a:custGeom>
          <a:blipFill>
            <a:blip r:embed="rId6">
              <a:extLst>
                <a:ext uri="{96DAC541-7B7A-43D3-8B79-37D633B846F1}">
                  <asvg:svgBlip xmlns:asvg="http://schemas.microsoft.com/office/drawing/2016/SVG/main" r:embed="rId7"/>
                </a:ext>
              </a:extLst>
            </a:blip>
            <a:stretch>
              <a:fillRect l="0" t="-13463" r="0" b="-20540"/>
            </a:stretch>
          </a:blipFill>
        </p:spPr>
      </p:sp>
      <p:sp>
        <p:nvSpPr>
          <p:cNvPr name="TextBox 5" id="5"/>
          <p:cNvSpPr txBox="true"/>
          <p:nvPr/>
        </p:nvSpPr>
        <p:spPr>
          <a:xfrm rot="0">
            <a:off x="4289326" y="2622034"/>
            <a:ext cx="9709348" cy="552450"/>
          </a:xfrm>
          <a:prstGeom prst="rect">
            <a:avLst/>
          </a:prstGeom>
        </p:spPr>
        <p:txBody>
          <a:bodyPr anchor="t" rtlCol="false" tIns="0" lIns="0" bIns="0" rIns="0">
            <a:spAutoFit/>
          </a:bodyPr>
          <a:lstStyle/>
          <a:p>
            <a:pPr algn="ctr">
              <a:lnSpc>
                <a:spcPts val="3899"/>
              </a:lnSpc>
            </a:pPr>
            <a:r>
              <a:rPr lang="en-US" sz="2999">
                <a:solidFill>
                  <a:srgbClr val="FFFFFF"/>
                </a:solidFill>
                <a:latin typeface="Agrandir"/>
                <a:ea typeface="Agrandir"/>
                <a:cs typeface="Agrandir"/>
                <a:sym typeface="Agrandir"/>
              </a:rPr>
              <a:t>Blood groups play a critical role in</a:t>
            </a:r>
          </a:p>
        </p:txBody>
      </p:sp>
      <p:sp>
        <p:nvSpPr>
          <p:cNvPr name="TextBox 6" id="6"/>
          <p:cNvSpPr txBox="true"/>
          <p:nvPr/>
        </p:nvSpPr>
        <p:spPr>
          <a:xfrm rot="0">
            <a:off x="2948719" y="427093"/>
            <a:ext cx="12277706" cy="1975866"/>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IMPORTANCE OF BLOOD GROUP IDENTIFICATION</a:t>
            </a:r>
          </a:p>
        </p:txBody>
      </p:sp>
      <p:sp>
        <p:nvSpPr>
          <p:cNvPr name="Freeform 7" id="7"/>
          <p:cNvSpPr/>
          <p:nvPr/>
        </p:nvSpPr>
        <p:spPr>
          <a:xfrm flipH="false" flipV="false" rot="218389">
            <a:off x="8542530" y="4033503"/>
            <a:ext cx="1090085" cy="4252106"/>
          </a:xfrm>
          <a:custGeom>
            <a:avLst/>
            <a:gdLst/>
            <a:ahLst/>
            <a:cxnLst/>
            <a:rect r="r" b="b" t="t" l="l"/>
            <a:pathLst>
              <a:path h="4252106" w="1090085">
                <a:moveTo>
                  <a:pt x="0" y="0"/>
                </a:moveTo>
                <a:lnTo>
                  <a:pt x="1090085" y="0"/>
                </a:lnTo>
                <a:lnTo>
                  <a:pt x="1090085" y="4252106"/>
                </a:lnTo>
                <a:lnTo>
                  <a:pt x="0" y="42521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865382" y="4137030"/>
            <a:ext cx="1962939" cy="1420454"/>
          </a:xfrm>
          <a:custGeom>
            <a:avLst/>
            <a:gdLst/>
            <a:ahLst/>
            <a:cxnLst/>
            <a:rect r="r" b="b" t="t" l="l"/>
            <a:pathLst>
              <a:path h="1420454" w="1962939">
                <a:moveTo>
                  <a:pt x="0" y="0"/>
                </a:moveTo>
                <a:lnTo>
                  <a:pt x="1962938" y="0"/>
                </a:lnTo>
                <a:lnTo>
                  <a:pt x="1962938" y="1420453"/>
                </a:lnTo>
                <a:lnTo>
                  <a:pt x="0" y="14204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6462352" y="7529357"/>
            <a:ext cx="1351828" cy="1216645"/>
          </a:xfrm>
          <a:custGeom>
            <a:avLst/>
            <a:gdLst/>
            <a:ahLst/>
            <a:cxnLst/>
            <a:rect r="r" b="b" t="t" l="l"/>
            <a:pathLst>
              <a:path h="1216645" w="1351828">
                <a:moveTo>
                  <a:pt x="0" y="0"/>
                </a:moveTo>
                <a:lnTo>
                  <a:pt x="1351827" y="0"/>
                </a:lnTo>
                <a:lnTo>
                  <a:pt x="1351827" y="1216645"/>
                </a:lnTo>
                <a:lnTo>
                  <a:pt x="0" y="12166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5845570" y="6996761"/>
            <a:ext cx="1001281" cy="1065193"/>
          </a:xfrm>
          <a:custGeom>
            <a:avLst/>
            <a:gdLst/>
            <a:ahLst/>
            <a:cxnLst/>
            <a:rect r="r" b="b" t="t" l="l"/>
            <a:pathLst>
              <a:path h="1065193" w="1001281">
                <a:moveTo>
                  <a:pt x="0" y="0"/>
                </a:moveTo>
                <a:lnTo>
                  <a:pt x="1001281" y="0"/>
                </a:lnTo>
                <a:lnTo>
                  <a:pt x="1001281" y="1065192"/>
                </a:lnTo>
                <a:lnTo>
                  <a:pt x="0" y="10651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2090982" y="4022730"/>
            <a:ext cx="3776891" cy="1450340"/>
          </a:xfrm>
          <a:prstGeom prst="rect">
            <a:avLst/>
          </a:prstGeom>
        </p:spPr>
        <p:txBody>
          <a:bodyPr anchor="t" rtlCol="false" tIns="0" lIns="0" bIns="0" rIns="0">
            <a:spAutoFit/>
          </a:bodyPr>
          <a:lstStyle/>
          <a:p>
            <a:pPr algn="ctr">
              <a:lnSpc>
                <a:spcPts val="3639"/>
              </a:lnSpc>
            </a:pPr>
            <a:r>
              <a:rPr lang="en-US" b="true" sz="2799">
                <a:solidFill>
                  <a:srgbClr val="000000"/>
                </a:solidFill>
                <a:latin typeface="Agrandir Bold"/>
                <a:ea typeface="Agrandir Bold"/>
                <a:cs typeface="Agrandir Bold"/>
                <a:sym typeface="Agrandir Bold"/>
              </a:rPr>
              <a:t>Blood transfusions and organ transplants.</a:t>
            </a:r>
          </a:p>
        </p:txBody>
      </p:sp>
      <p:sp>
        <p:nvSpPr>
          <p:cNvPr name="TextBox 12" id="12"/>
          <p:cNvSpPr txBox="true"/>
          <p:nvPr/>
        </p:nvSpPr>
        <p:spPr>
          <a:xfrm rot="0">
            <a:off x="2213229" y="6332985"/>
            <a:ext cx="3654643" cy="1450340"/>
          </a:xfrm>
          <a:prstGeom prst="rect">
            <a:avLst/>
          </a:prstGeom>
        </p:spPr>
        <p:txBody>
          <a:bodyPr anchor="t" rtlCol="false" tIns="0" lIns="0" bIns="0" rIns="0">
            <a:spAutoFit/>
          </a:bodyPr>
          <a:lstStyle/>
          <a:p>
            <a:pPr algn="l">
              <a:lnSpc>
                <a:spcPts val="3639"/>
              </a:lnSpc>
            </a:pPr>
            <a:r>
              <a:rPr lang="en-US" sz="2799" b="true">
                <a:solidFill>
                  <a:srgbClr val="000000"/>
                </a:solidFill>
                <a:latin typeface="Agrandir Bold"/>
                <a:ea typeface="Agrandir Bold"/>
                <a:cs typeface="Agrandir Bold"/>
                <a:sym typeface="Agrandir Bold"/>
              </a:rPr>
              <a:t>Research on genetic and disease predisposition.</a:t>
            </a:r>
          </a:p>
        </p:txBody>
      </p:sp>
      <p:sp>
        <p:nvSpPr>
          <p:cNvPr name="Freeform 13" id="13"/>
          <p:cNvSpPr/>
          <p:nvPr/>
        </p:nvSpPr>
        <p:spPr>
          <a:xfrm flipH="false" flipV="false" rot="0">
            <a:off x="10815934" y="5038102"/>
            <a:ext cx="2141966" cy="1585055"/>
          </a:xfrm>
          <a:custGeom>
            <a:avLst/>
            <a:gdLst/>
            <a:ahLst/>
            <a:cxnLst/>
            <a:rect r="r" b="b" t="t" l="l"/>
            <a:pathLst>
              <a:path h="1585055" w="2141966">
                <a:moveTo>
                  <a:pt x="0" y="0"/>
                </a:moveTo>
                <a:lnTo>
                  <a:pt x="2141965" y="0"/>
                </a:lnTo>
                <a:lnTo>
                  <a:pt x="2141965" y="1585055"/>
                </a:lnTo>
                <a:lnTo>
                  <a:pt x="0" y="158505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2957899" y="6219272"/>
            <a:ext cx="3084901" cy="1450340"/>
          </a:xfrm>
          <a:prstGeom prst="rect">
            <a:avLst/>
          </a:prstGeom>
        </p:spPr>
        <p:txBody>
          <a:bodyPr anchor="t" rtlCol="false" tIns="0" lIns="0" bIns="0" rIns="0">
            <a:spAutoFit/>
          </a:bodyPr>
          <a:lstStyle/>
          <a:p>
            <a:pPr algn="l">
              <a:lnSpc>
                <a:spcPts val="3639"/>
              </a:lnSpc>
            </a:pPr>
            <a:r>
              <a:rPr lang="en-US" sz="2799" b="true">
                <a:solidFill>
                  <a:srgbClr val="000000"/>
                </a:solidFill>
                <a:latin typeface="Agrandir Bold"/>
                <a:ea typeface="Agrandir Bold"/>
                <a:cs typeface="Agrandir Bold"/>
                <a:sym typeface="Agrandir Bold"/>
              </a:rPr>
              <a:t>Medical treatments and emergency care.</a:t>
            </a:r>
          </a:p>
        </p:txBody>
      </p:sp>
      <p:sp>
        <p:nvSpPr>
          <p:cNvPr name="TextBox 15" id="15"/>
          <p:cNvSpPr txBox="true"/>
          <p:nvPr/>
        </p:nvSpPr>
        <p:spPr>
          <a:xfrm rot="0">
            <a:off x="3092297" y="9144000"/>
            <a:ext cx="12476291" cy="535940"/>
          </a:xfrm>
          <a:prstGeom prst="rect">
            <a:avLst/>
          </a:prstGeom>
        </p:spPr>
        <p:txBody>
          <a:bodyPr anchor="t" rtlCol="false" tIns="0" lIns="0" bIns="0" rIns="0">
            <a:spAutoFit/>
          </a:bodyPr>
          <a:lstStyle/>
          <a:p>
            <a:pPr algn="l">
              <a:lnSpc>
                <a:spcPts val="3639"/>
              </a:lnSpc>
              <a:spcBef>
                <a:spcPct val="0"/>
              </a:spcBef>
            </a:pPr>
            <a:r>
              <a:rPr lang="en-US" sz="2799">
                <a:solidFill>
                  <a:srgbClr val="000000"/>
                </a:solidFill>
                <a:latin typeface="Agrandir"/>
                <a:ea typeface="Agrandir"/>
                <a:cs typeface="Agrandir"/>
                <a:sym typeface="Agrandir"/>
              </a:rPr>
              <a:t>Traditional methods can be time-consuming and prone to human error.</a:t>
            </a:r>
          </a:p>
        </p:txBody>
      </p:sp>
      <p:sp>
        <p:nvSpPr>
          <p:cNvPr name="Freeform 16" id="16"/>
          <p:cNvSpPr/>
          <p:nvPr/>
        </p:nvSpPr>
        <p:spPr>
          <a:xfrm flipH="false" flipV="false" rot="2080688">
            <a:off x="6948276" y="6010909"/>
            <a:ext cx="1760088" cy="532427"/>
          </a:xfrm>
          <a:custGeom>
            <a:avLst/>
            <a:gdLst/>
            <a:ahLst/>
            <a:cxnLst/>
            <a:rect r="r" b="b" t="t" l="l"/>
            <a:pathLst>
              <a:path h="532427" w="1760088">
                <a:moveTo>
                  <a:pt x="0" y="0"/>
                </a:moveTo>
                <a:lnTo>
                  <a:pt x="1760088" y="0"/>
                </a:lnTo>
                <a:lnTo>
                  <a:pt x="1760088" y="532426"/>
                </a:lnTo>
                <a:lnTo>
                  <a:pt x="0" y="53242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1130887">
            <a:off x="7718414" y="7648540"/>
            <a:ext cx="923853" cy="532427"/>
          </a:xfrm>
          <a:custGeom>
            <a:avLst/>
            <a:gdLst/>
            <a:ahLst/>
            <a:cxnLst/>
            <a:rect r="r" b="b" t="t" l="l"/>
            <a:pathLst>
              <a:path h="532427" w="923853">
                <a:moveTo>
                  <a:pt x="0" y="0"/>
                </a:moveTo>
                <a:lnTo>
                  <a:pt x="923853" y="0"/>
                </a:lnTo>
                <a:lnTo>
                  <a:pt x="923853" y="532426"/>
                </a:lnTo>
                <a:lnTo>
                  <a:pt x="0" y="532426"/>
                </a:lnTo>
                <a:lnTo>
                  <a:pt x="0" y="0"/>
                </a:lnTo>
                <a:close/>
              </a:path>
            </a:pathLst>
          </a:custGeom>
          <a:blipFill>
            <a:blip r:embed="rId18">
              <a:extLst>
                <a:ext uri="{96DAC541-7B7A-43D3-8B79-37D633B846F1}">
                  <asvg:svgBlip xmlns:asvg="http://schemas.microsoft.com/office/drawing/2016/SVG/main" r:embed="rId19"/>
                </a:ext>
              </a:extLst>
            </a:blip>
            <a:stretch>
              <a:fillRect l="-90516" t="0" r="0" b="0"/>
            </a:stretch>
          </a:blipFill>
        </p:spPr>
      </p:sp>
      <p:sp>
        <p:nvSpPr>
          <p:cNvPr name="Freeform 18" id="18"/>
          <p:cNvSpPr/>
          <p:nvPr/>
        </p:nvSpPr>
        <p:spPr>
          <a:xfrm flipH="false" flipV="false" rot="9334619">
            <a:off x="9510872" y="6548916"/>
            <a:ext cx="1760088" cy="532427"/>
          </a:xfrm>
          <a:custGeom>
            <a:avLst/>
            <a:gdLst/>
            <a:ahLst/>
            <a:cxnLst/>
            <a:rect r="r" b="b" t="t" l="l"/>
            <a:pathLst>
              <a:path h="532427" w="1760088">
                <a:moveTo>
                  <a:pt x="0" y="0"/>
                </a:moveTo>
                <a:lnTo>
                  <a:pt x="1760089" y="0"/>
                </a:lnTo>
                <a:lnTo>
                  <a:pt x="1760089" y="532427"/>
                </a:lnTo>
                <a:lnTo>
                  <a:pt x="0" y="5324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transition spd="fast">
    <p:cover di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B6AD"/>
        </a:solidFill>
      </p:bgPr>
    </p:bg>
    <p:spTree>
      <p:nvGrpSpPr>
        <p:cNvPr id="1" name=""/>
        <p:cNvGrpSpPr/>
        <p:nvPr/>
      </p:nvGrpSpPr>
      <p:grpSpPr>
        <a:xfrm>
          <a:off x="0" y="0"/>
          <a:ext cx="0" cy="0"/>
          <a:chOff x="0" y="0"/>
          <a:chExt cx="0" cy="0"/>
        </a:xfrm>
      </p:grpSpPr>
      <p:sp>
        <p:nvSpPr>
          <p:cNvPr name="Freeform 2" id="2"/>
          <p:cNvSpPr/>
          <p:nvPr/>
        </p:nvSpPr>
        <p:spPr>
          <a:xfrm flipH="false" flipV="false" rot="-1425701">
            <a:off x="15786644" y="5934566"/>
            <a:ext cx="7315200" cy="3458095"/>
          </a:xfrm>
          <a:custGeom>
            <a:avLst/>
            <a:gdLst/>
            <a:ahLst/>
            <a:cxnLst/>
            <a:rect r="r" b="b" t="t" l="l"/>
            <a:pathLst>
              <a:path h="3458095" w="7315200">
                <a:moveTo>
                  <a:pt x="0" y="0"/>
                </a:moveTo>
                <a:lnTo>
                  <a:pt x="7315200" y="0"/>
                </a:lnTo>
                <a:lnTo>
                  <a:pt x="7315200" y="3458095"/>
                </a:lnTo>
                <a:lnTo>
                  <a:pt x="0" y="3458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380161" y="2748560"/>
            <a:ext cx="12509741" cy="6636610"/>
          </a:xfrm>
          <a:custGeom>
            <a:avLst/>
            <a:gdLst/>
            <a:ahLst/>
            <a:cxnLst/>
            <a:rect r="r" b="b" t="t" l="l"/>
            <a:pathLst>
              <a:path h="6636610" w="12509741">
                <a:moveTo>
                  <a:pt x="0" y="0"/>
                </a:moveTo>
                <a:lnTo>
                  <a:pt x="12509742" y="0"/>
                </a:lnTo>
                <a:lnTo>
                  <a:pt x="12509742" y="6636610"/>
                </a:lnTo>
                <a:lnTo>
                  <a:pt x="0" y="6636610"/>
                </a:lnTo>
                <a:lnTo>
                  <a:pt x="0" y="0"/>
                </a:lnTo>
                <a:close/>
              </a:path>
            </a:pathLst>
          </a:custGeom>
          <a:blipFill>
            <a:blip r:embed="rId6">
              <a:extLst>
                <a:ext uri="{96DAC541-7B7A-43D3-8B79-37D633B846F1}">
                  <asvg:svgBlip xmlns:asvg="http://schemas.microsoft.com/office/drawing/2016/SVG/main" r:embed="rId7"/>
                </a:ext>
              </a:extLst>
            </a:blip>
            <a:stretch>
              <a:fillRect l="0" t="-13463" r="0" b="-20540"/>
            </a:stretch>
          </a:blipFill>
        </p:spPr>
      </p:sp>
      <p:sp>
        <p:nvSpPr>
          <p:cNvPr name="Freeform 5" id="5"/>
          <p:cNvSpPr/>
          <p:nvPr/>
        </p:nvSpPr>
        <p:spPr>
          <a:xfrm flipH="false" flipV="false" rot="0">
            <a:off x="16415616" y="9143573"/>
            <a:ext cx="1687367" cy="607452"/>
          </a:xfrm>
          <a:custGeom>
            <a:avLst/>
            <a:gdLst/>
            <a:ahLst/>
            <a:cxnLst/>
            <a:rect r="r" b="b" t="t" l="l"/>
            <a:pathLst>
              <a:path h="607452" w="1687367">
                <a:moveTo>
                  <a:pt x="0" y="0"/>
                </a:moveTo>
                <a:lnTo>
                  <a:pt x="1687368" y="0"/>
                </a:lnTo>
                <a:lnTo>
                  <a:pt x="1687368" y="607453"/>
                </a:lnTo>
                <a:lnTo>
                  <a:pt x="0" y="6074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502111" y="666157"/>
            <a:ext cx="3191874" cy="3191874"/>
          </a:xfrm>
          <a:custGeom>
            <a:avLst/>
            <a:gdLst/>
            <a:ahLst/>
            <a:cxnLst/>
            <a:rect r="r" b="b" t="t" l="l"/>
            <a:pathLst>
              <a:path h="3191874" w="3191874">
                <a:moveTo>
                  <a:pt x="0" y="0"/>
                </a:moveTo>
                <a:lnTo>
                  <a:pt x="3191874" y="0"/>
                </a:lnTo>
                <a:lnTo>
                  <a:pt x="3191874" y="3191873"/>
                </a:lnTo>
                <a:lnTo>
                  <a:pt x="0" y="31918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971290" y="3953662"/>
            <a:ext cx="11607616" cy="5801517"/>
          </a:xfrm>
          <a:prstGeom prst="rect">
            <a:avLst/>
          </a:prstGeom>
        </p:spPr>
        <p:txBody>
          <a:bodyPr anchor="t" rtlCol="false" tIns="0" lIns="0" bIns="0" rIns="0">
            <a:spAutoFit/>
          </a:bodyPr>
          <a:lstStyle/>
          <a:p>
            <a:pPr algn="l">
              <a:lnSpc>
                <a:spcPts val="6728"/>
              </a:lnSpc>
            </a:pPr>
            <a:r>
              <a:rPr lang="en-US" sz="3617" b="true">
                <a:solidFill>
                  <a:srgbClr val="A2272C"/>
                </a:solidFill>
                <a:latin typeface="Agrandir Bold"/>
                <a:ea typeface="Agrandir Bold"/>
                <a:cs typeface="Agrandir Bold"/>
                <a:sym typeface="Agrandir Bold"/>
              </a:rPr>
              <a:t>CREATE</a:t>
            </a:r>
            <a:r>
              <a:rPr lang="en-US" sz="3617">
                <a:solidFill>
                  <a:srgbClr val="A2272C"/>
                </a:solidFill>
                <a:latin typeface="Agrandir"/>
                <a:ea typeface="Agrandir"/>
                <a:cs typeface="Agrandir"/>
                <a:sym typeface="Agrandir"/>
              </a:rPr>
              <a:t> A NEW USER ACCOUNT TO ACCESS THE APPLICATION</a:t>
            </a:r>
          </a:p>
          <a:p>
            <a:pPr algn="l">
              <a:lnSpc>
                <a:spcPts val="6728"/>
              </a:lnSpc>
            </a:pPr>
            <a:r>
              <a:rPr lang="en-US" sz="3617" b="true">
                <a:solidFill>
                  <a:srgbClr val="A2272C"/>
                </a:solidFill>
                <a:latin typeface="Agrandir Bold"/>
                <a:ea typeface="Agrandir Bold"/>
                <a:cs typeface="Agrandir Bold"/>
                <a:sym typeface="Agrandir Bold"/>
              </a:rPr>
              <a:t>LOGIN </a:t>
            </a:r>
            <a:r>
              <a:rPr lang="en-US" sz="3617">
                <a:solidFill>
                  <a:srgbClr val="A2272C"/>
                </a:solidFill>
                <a:latin typeface="Agrandir"/>
                <a:ea typeface="Agrandir"/>
                <a:cs typeface="Agrandir"/>
                <a:sym typeface="Agrandir"/>
              </a:rPr>
              <a:t>WITH YOUR USERNAME AND PASSWORD</a:t>
            </a:r>
          </a:p>
          <a:p>
            <a:pPr algn="l">
              <a:lnSpc>
                <a:spcPts val="6728"/>
              </a:lnSpc>
            </a:pPr>
            <a:r>
              <a:rPr lang="en-US" sz="3617" b="true">
                <a:solidFill>
                  <a:srgbClr val="A2272C"/>
                </a:solidFill>
                <a:latin typeface="Agrandir Bold"/>
                <a:ea typeface="Agrandir Bold"/>
                <a:cs typeface="Agrandir Bold"/>
                <a:sym typeface="Agrandir Bold"/>
              </a:rPr>
              <a:t>UPLOAD </a:t>
            </a:r>
            <a:r>
              <a:rPr lang="en-US" sz="3617">
                <a:solidFill>
                  <a:srgbClr val="A2272C"/>
                </a:solidFill>
                <a:latin typeface="Agrandir"/>
                <a:ea typeface="Agrandir"/>
                <a:cs typeface="Agrandir"/>
                <a:sym typeface="Agrandir"/>
              </a:rPr>
              <a:t>IMAGE OF BLOOD SAMPLE FOR ANALYSIS</a:t>
            </a:r>
          </a:p>
          <a:p>
            <a:pPr algn="l">
              <a:lnSpc>
                <a:spcPts val="6728"/>
              </a:lnSpc>
            </a:pPr>
            <a:r>
              <a:rPr lang="en-US" b="true" sz="3617">
                <a:solidFill>
                  <a:srgbClr val="A2272C"/>
                </a:solidFill>
                <a:latin typeface="Agrandir Bold"/>
                <a:ea typeface="Agrandir Bold"/>
                <a:cs typeface="Agrandir Bold"/>
                <a:sym typeface="Agrandir Bold"/>
              </a:rPr>
              <a:t>OUTPUT</a:t>
            </a:r>
            <a:r>
              <a:rPr lang="en-US" sz="3617">
                <a:solidFill>
                  <a:srgbClr val="A2272C"/>
                </a:solidFill>
                <a:latin typeface="Agrandir"/>
                <a:ea typeface="Agrandir"/>
                <a:cs typeface="Agrandir"/>
                <a:sym typeface="Agrandir"/>
              </a:rPr>
              <a:t>  </a:t>
            </a:r>
            <a:r>
              <a:rPr lang="en-US" sz="3617">
                <a:solidFill>
                  <a:srgbClr val="A2272C"/>
                </a:solidFill>
                <a:latin typeface="Agrandir"/>
                <a:ea typeface="Agrandir"/>
                <a:cs typeface="Agrandir"/>
                <a:sym typeface="Agrandir"/>
              </a:rPr>
              <a:t>DISPLAYS RESULTS OF THE DETECTED BLOOD GROUP </a:t>
            </a:r>
          </a:p>
          <a:p>
            <a:pPr algn="l">
              <a:lnSpc>
                <a:spcPts val="4340"/>
              </a:lnSpc>
            </a:pPr>
            <a:r>
              <a:rPr lang="en-US" sz="3617">
                <a:solidFill>
                  <a:srgbClr val="A2272C"/>
                </a:solidFill>
                <a:latin typeface="Agrandir"/>
                <a:ea typeface="Agrandir"/>
                <a:cs typeface="Agrandir"/>
                <a:sym typeface="Agrandir"/>
              </a:rPr>
              <a:t> </a:t>
            </a:r>
          </a:p>
        </p:txBody>
      </p:sp>
      <p:sp>
        <p:nvSpPr>
          <p:cNvPr name="TextBox 8" id="8"/>
          <p:cNvSpPr txBox="true"/>
          <p:nvPr/>
        </p:nvSpPr>
        <p:spPr>
          <a:xfrm rot="0">
            <a:off x="5435411" y="704257"/>
            <a:ext cx="6764711" cy="994791"/>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PROJECT OVERVIEW </a:t>
            </a:r>
          </a:p>
        </p:txBody>
      </p:sp>
      <p:sp>
        <p:nvSpPr>
          <p:cNvPr name="TextBox 9" id="9"/>
          <p:cNvSpPr txBox="true"/>
          <p:nvPr/>
        </p:nvSpPr>
        <p:spPr>
          <a:xfrm rot="0">
            <a:off x="1993949" y="3176133"/>
            <a:ext cx="11282166" cy="803573"/>
          </a:xfrm>
          <a:prstGeom prst="rect">
            <a:avLst/>
          </a:prstGeom>
        </p:spPr>
        <p:txBody>
          <a:bodyPr anchor="t" rtlCol="false" tIns="0" lIns="0" bIns="0" rIns="0">
            <a:spAutoFit/>
          </a:bodyPr>
          <a:lstStyle/>
          <a:p>
            <a:pPr algn="l">
              <a:lnSpc>
                <a:spcPts val="5360"/>
              </a:lnSpc>
            </a:pPr>
            <a:r>
              <a:rPr lang="en-US" b="true" sz="4466" u="sng">
                <a:solidFill>
                  <a:srgbClr val="A2272C"/>
                </a:solidFill>
                <a:latin typeface="Agrandir Bold"/>
                <a:ea typeface="Agrandir Bold"/>
                <a:cs typeface="Agrandir Bold"/>
                <a:sym typeface="Agrandir Bold"/>
              </a:rPr>
              <a:t>CUSTOMER FEATURES</a:t>
            </a:r>
          </a:p>
        </p:txBody>
      </p:sp>
    </p:spTree>
  </p:cSld>
  <p:clrMapOvr>
    <a:masterClrMapping/>
  </p:clrMapOvr>
  <p:transition spd="fast">
    <p:cover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1338124">
            <a:off x="329761" y="2338349"/>
            <a:ext cx="8589888" cy="8293146"/>
          </a:xfrm>
          <a:custGeom>
            <a:avLst/>
            <a:gdLst/>
            <a:ahLst/>
            <a:cxnLst/>
            <a:rect r="r" b="b" t="t" l="l"/>
            <a:pathLst>
              <a:path h="8293146" w="8589888">
                <a:moveTo>
                  <a:pt x="0" y="0"/>
                </a:moveTo>
                <a:lnTo>
                  <a:pt x="8589888" y="0"/>
                </a:lnTo>
                <a:lnTo>
                  <a:pt x="8589888" y="8293146"/>
                </a:lnTo>
                <a:lnTo>
                  <a:pt x="0" y="8293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84826">
            <a:off x="10673483" y="2771533"/>
            <a:ext cx="6625781" cy="9902661"/>
          </a:xfrm>
          <a:custGeom>
            <a:avLst/>
            <a:gdLst/>
            <a:ahLst/>
            <a:cxnLst/>
            <a:rect r="r" b="b" t="t" l="l"/>
            <a:pathLst>
              <a:path h="9902661" w="6625781">
                <a:moveTo>
                  <a:pt x="0" y="0"/>
                </a:moveTo>
                <a:lnTo>
                  <a:pt x="6625781" y="0"/>
                </a:lnTo>
                <a:lnTo>
                  <a:pt x="6625781" y="9902661"/>
                </a:lnTo>
                <a:lnTo>
                  <a:pt x="0" y="99026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75815" y="2905775"/>
            <a:ext cx="3369397" cy="2438219"/>
          </a:xfrm>
          <a:custGeom>
            <a:avLst/>
            <a:gdLst/>
            <a:ahLst/>
            <a:cxnLst/>
            <a:rect r="r" b="b" t="t" l="l"/>
            <a:pathLst>
              <a:path h="2438219" w="3369397">
                <a:moveTo>
                  <a:pt x="0" y="0"/>
                </a:moveTo>
                <a:lnTo>
                  <a:pt x="3369397" y="0"/>
                </a:lnTo>
                <a:lnTo>
                  <a:pt x="3369397" y="2438219"/>
                </a:lnTo>
                <a:lnTo>
                  <a:pt x="0" y="2438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697492" y="2679497"/>
            <a:ext cx="2896192" cy="2664497"/>
          </a:xfrm>
          <a:custGeom>
            <a:avLst/>
            <a:gdLst/>
            <a:ahLst/>
            <a:cxnLst/>
            <a:rect r="r" b="b" t="t" l="l"/>
            <a:pathLst>
              <a:path h="2664497" w="2896192">
                <a:moveTo>
                  <a:pt x="0" y="0"/>
                </a:moveTo>
                <a:lnTo>
                  <a:pt x="2896192" y="0"/>
                </a:lnTo>
                <a:lnTo>
                  <a:pt x="2896192" y="2664497"/>
                </a:lnTo>
                <a:lnTo>
                  <a:pt x="0" y="26644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91272" y="5719050"/>
            <a:ext cx="9631954" cy="2600325"/>
          </a:xfrm>
          <a:prstGeom prst="rect">
            <a:avLst/>
          </a:prstGeom>
        </p:spPr>
        <p:txBody>
          <a:bodyPr anchor="t" rtlCol="false" tIns="0" lIns="0" bIns="0" rIns="0">
            <a:spAutoFit/>
          </a:bodyPr>
          <a:lstStyle/>
          <a:p>
            <a:pPr algn="ctr">
              <a:lnSpc>
                <a:spcPts val="3359"/>
              </a:lnSpc>
            </a:pPr>
            <a:r>
              <a:rPr lang="en-US" b="true" sz="2799">
                <a:solidFill>
                  <a:srgbClr val="A2272C"/>
                </a:solidFill>
                <a:latin typeface="Agrandir Bold"/>
                <a:ea typeface="Agrandir Bold"/>
                <a:cs typeface="Agrandir Bold"/>
                <a:sym typeface="Agrandir Bold"/>
              </a:rPr>
              <a:t>Image Upload:</a:t>
            </a:r>
          </a:p>
          <a:p>
            <a:pPr algn="ctr">
              <a:lnSpc>
                <a:spcPts val="3359"/>
              </a:lnSpc>
            </a:pPr>
            <a:r>
              <a:rPr lang="en-US" sz="2799">
                <a:solidFill>
                  <a:srgbClr val="A2272C"/>
                </a:solidFill>
                <a:latin typeface="Agrandir"/>
                <a:ea typeface="Agrandir"/>
                <a:cs typeface="Agrandir"/>
                <a:sym typeface="Agrandir"/>
              </a:rPr>
              <a:t>User uploads a clear blood sample image </a:t>
            </a:r>
          </a:p>
          <a:p>
            <a:pPr algn="ctr">
              <a:lnSpc>
                <a:spcPts val="3359"/>
              </a:lnSpc>
            </a:pPr>
            <a:r>
              <a:rPr lang="en-US" sz="2799">
                <a:solidFill>
                  <a:srgbClr val="A2272C"/>
                </a:solidFill>
                <a:latin typeface="Agrandir"/>
                <a:ea typeface="Agrandir"/>
                <a:cs typeface="Agrandir"/>
                <a:sym typeface="Agrandir"/>
              </a:rPr>
              <a:t>through the profile page.</a:t>
            </a:r>
          </a:p>
          <a:p>
            <a:pPr algn="ctr">
              <a:lnSpc>
                <a:spcPts val="3359"/>
              </a:lnSpc>
            </a:pPr>
            <a:r>
              <a:rPr lang="en-US" b="true" sz="2799">
                <a:solidFill>
                  <a:srgbClr val="A2272C"/>
                </a:solidFill>
                <a:latin typeface="Agrandir Bold"/>
                <a:ea typeface="Agrandir Bold"/>
                <a:cs typeface="Agrandir Bold"/>
                <a:sym typeface="Agrandir Bold"/>
              </a:rPr>
              <a:t>Image Processing (OpenCV):</a:t>
            </a:r>
          </a:p>
          <a:p>
            <a:pPr algn="ctr">
              <a:lnSpc>
                <a:spcPts val="3359"/>
              </a:lnSpc>
            </a:pPr>
            <a:r>
              <a:rPr lang="en-US" sz="2799">
                <a:solidFill>
                  <a:srgbClr val="A2272C"/>
                </a:solidFill>
                <a:latin typeface="Agrandir"/>
                <a:ea typeface="Agrandir"/>
                <a:cs typeface="Agrandir"/>
                <a:sym typeface="Agrandir"/>
              </a:rPr>
              <a:t>Noise reduction and edge detection.</a:t>
            </a:r>
          </a:p>
          <a:p>
            <a:pPr algn="ctr">
              <a:lnSpc>
                <a:spcPts val="3359"/>
              </a:lnSpc>
            </a:pPr>
            <a:r>
              <a:rPr lang="en-US" sz="2799">
                <a:solidFill>
                  <a:srgbClr val="A2272C"/>
                </a:solidFill>
                <a:latin typeface="Agrandir"/>
                <a:ea typeface="Agrandir"/>
                <a:cs typeface="Agrandir"/>
                <a:sym typeface="Agrandir"/>
              </a:rPr>
              <a:t>Morphological transformations.</a:t>
            </a:r>
          </a:p>
        </p:txBody>
      </p:sp>
      <p:sp>
        <p:nvSpPr>
          <p:cNvPr name="TextBox 8" id="8"/>
          <p:cNvSpPr txBox="true"/>
          <p:nvPr/>
        </p:nvSpPr>
        <p:spPr>
          <a:xfrm rot="0">
            <a:off x="9440682" y="5655347"/>
            <a:ext cx="8191826" cy="3308756"/>
          </a:xfrm>
          <a:prstGeom prst="rect">
            <a:avLst/>
          </a:prstGeom>
        </p:spPr>
        <p:txBody>
          <a:bodyPr anchor="t" rtlCol="false" tIns="0" lIns="0" bIns="0" rIns="0">
            <a:spAutoFit/>
          </a:bodyPr>
          <a:lstStyle/>
          <a:p>
            <a:pPr algn="ctr">
              <a:lnSpc>
                <a:spcPts val="3652"/>
              </a:lnSpc>
            </a:pPr>
            <a:r>
              <a:rPr lang="en-US" b="true" sz="3043">
                <a:solidFill>
                  <a:srgbClr val="A2272C"/>
                </a:solidFill>
                <a:latin typeface="Agrandir Bold"/>
                <a:ea typeface="Agrandir Bold"/>
                <a:cs typeface="Agrandir Bold"/>
                <a:sym typeface="Agrandir Bold"/>
              </a:rPr>
              <a:t>Blood Group Id</a:t>
            </a:r>
            <a:r>
              <a:rPr lang="en-US" b="true" sz="3043">
                <a:solidFill>
                  <a:srgbClr val="A2272C"/>
                </a:solidFill>
                <a:latin typeface="Agrandir Bold"/>
                <a:ea typeface="Agrandir Bold"/>
                <a:cs typeface="Agrandir Bold"/>
                <a:sym typeface="Agrandir Bold"/>
              </a:rPr>
              <a:t>entification:</a:t>
            </a:r>
          </a:p>
          <a:p>
            <a:pPr algn="ctr">
              <a:lnSpc>
                <a:spcPts val="3652"/>
              </a:lnSpc>
            </a:pPr>
            <a:r>
              <a:rPr lang="en-US" sz="3043">
                <a:solidFill>
                  <a:srgbClr val="A2272C"/>
                </a:solidFill>
                <a:latin typeface="Agrandir"/>
                <a:ea typeface="Agrandir"/>
                <a:cs typeface="Agrandir"/>
                <a:sym typeface="Agrandir"/>
              </a:rPr>
              <a:t>Predefined conditions applied for classification.</a:t>
            </a:r>
          </a:p>
          <a:p>
            <a:pPr algn="ctr">
              <a:lnSpc>
                <a:spcPts val="3652"/>
              </a:lnSpc>
            </a:pPr>
            <a:r>
              <a:rPr lang="en-US" b="true" sz="3043">
                <a:solidFill>
                  <a:srgbClr val="A2272C"/>
                </a:solidFill>
                <a:latin typeface="Agrandir Bold"/>
                <a:ea typeface="Agrandir Bold"/>
                <a:cs typeface="Agrandir Bold"/>
                <a:sym typeface="Agrandir Bold"/>
              </a:rPr>
              <a:t>Output Display:</a:t>
            </a:r>
          </a:p>
          <a:p>
            <a:pPr algn="ctr">
              <a:lnSpc>
                <a:spcPts val="3652"/>
              </a:lnSpc>
            </a:pPr>
            <a:r>
              <a:rPr lang="en-US" sz="3043">
                <a:solidFill>
                  <a:srgbClr val="A2272C"/>
                </a:solidFill>
                <a:latin typeface="Agrandir"/>
                <a:ea typeface="Agrandir"/>
                <a:cs typeface="Agrandir"/>
                <a:sym typeface="Agrandir"/>
              </a:rPr>
              <a:t>Uploaded image, morphological image, and blood group result.</a:t>
            </a:r>
          </a:p>
          <a:p>
            <a:pPr algn="ctr">
              <a:lnSpc>
                <a:spcPts val="3652"/>
              </a:lnSpc>
            </a:pPr>
          </a:p>
        </p:txBody>
      </p:sp>
      <p:sp>
        <p:nvSpPr>
          <p:cNvPr name="TextBox 9" id="9"/>
          <p:cNvSpPr txBox="true"/>
          <p:nvPr/>
        </p:nvSpPr>
        <p:spPr>
          <a:xfrm rot="0">
            <a:off x="5295208" y="1323689"/>
            <a:ext cx="7946886" cy="994791"/>
          </a:xfrm>
          <a:prstGeom prst="rect">
            <a:avLst/>
          </a:prstGeom>
        </p:spPr>
        <p:txBody>
          <a:bodyPr anchor="t" rtlCol="false" tIns="0" lIns="0" bIns="0" rIns="0">
            <a:spAutoFit/>
          </a:bodyPr>
          <a:lstStyle/>
          <a:p>
            <a:pPr algn="ctr" marL="0" indent="0" lvl="0">
              <a:lnSpc>
                <a:spcPts val="7752"/>
              </a:lnSpc>
            </a:pPr>
            <a:r>
              <a:rPr lang="en-US" b="true" sz="6800">
                <a:solidFill>
                  <a:srgbClr val="A2272C"/>
                </a:solidFill>
                <a:latin typeface="Londrina Solid Heavy"/>
                <a:ea typeface="Londrina Solid Heavy"/>
                <a:cs typeface="Londrina Solid Heavy"/>
                <a:sym typeface="Londrina Solid Heavy"/>
              </a:rPr>
              <a:t> TECHNICAL WORKFLOW</a:t>
            </a:r>
          </a:p>
        </p:txBody>
      </p:sp>
      <p:sp>
        <p:nvSpPr>
          <p:cNvPr name="Freeform 10" id="10"/>
          <p:cNvSpPr/>
          <p:nvPr/>
        </p:nvSpPr>
        <p:spPr>
          <a:xfrm flipH="false" flipV="false" rot="0">
            <a:off x="16537601" y="9410700"/>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41377" y="5143500"/>
            <a:ext cx="5693246" cy="6578330"/>
          </a:xfrm>
          <a:custGeom>
            <a:avLst/>
            <a:gdLst/>
            <a:ahLst/>
            <a:cxnLst/>
            <a:rect r="r" b="b" t="t" l="l"/>
            <a:pathLst>
              <a:path h="6578330" w="5693246">
                <a:moveTo>
                  <a:pt x="0" y="0"/>
                </a:moveTo>
                <a:lnTo>
                  <a:pt x="5693246" y="0"/>
                </a:lnTo>
                <a:lnTo>
                  <a:pt x="5693246" y="6578330"/>
                </a:lnTo>
                <a:lnTo>
                  <a:pt x="0" y="6578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484835" y="3516490"/>
            <a:ext cx="15466734" cy="8205340"/>
          </a:xfrm>
          <a:custGeom>
            <a:avLst/>
            <a:gdLst/>
            <a:ahLst/>
            <a:cxnLst/>
            <a:rect r="r" b="b" t="t" l="l"/>
            <a:pathLst>
              <a:path h="8205340" w="15466734">
                <a:moveTo>
                  <a:pt x="0" y="0"/>
                </a:moveTo>
                <a:lnTo>
                  <a:pt x="15466734" y="0"/>
                </a:lnTo>
                <a:lnTo>
                  <a:pt x="15466734" y="8205340"/>
                </a:lnTo>
                <a:lnTo>
                  <a:pt x="0" y="8205340"/>
                </a:lnTo>
                <a:lnTo>
                  <a:pt x="0" y="0"/>
                </a:lnTo>
                <a:close/>
              </a:path>
            </a:pathLst>
          </a:custGeom>
          <a:blipFill>
            <a:blip r:embed="rId6">
              <a:extLst>
                <a:ext uri="{96DAC541-7B7A-43D3-8B79-37D633B846F1}">
                  <asvg:svgBlip xmlns:asvg="http://schemas.microsoft.com/office/drawing/2016/SVG/main" r:embed="rId7"/>
                </a:ext>
              </a:extLst>
            </a:blip>
            <a:stretch>
              <a:fillRect l="0" t="-13463" r="0" b="-20540"/>
            </a:stretch>
          </a:blipFill>
        </p:spPr>
      </p:sp>
      <p:sp>
        <p:nvSpPr>
          <p:cNvPr name="TextBox 5" id="5"/>
          <p:cNvSpPr txBox="true"/>
          <p:nvPr/>
        </p:nvSpPr>
        <p:spPr>
          <a:xfrm rot="0">
            <a:off x="2602146" y="4602211"/>
            <a:ext cx="15615138" cy="4702213"/>
          </a:xfrm>
          <a:prstGeom prst="rect">
            <a:avLst/>
          </a:prstGeom>
        </p:spPr>
        <p:txBody>
          <a:bodyPr anchor="t" rtlCol="false" tIns="0" lIns="0" bIns="0" rIns="0">
            <a:spAutoFit/>
          </a:bodyPr>
          <a:lstStyle/>
          <a:p>
            <a:pPr algn="l">
              <a:lnSpc>
                <a:spcPts val="5196"/>
              </a:lnSpc>
            </a:pPr>
            <a:r>
              <a:rPr lang="en-US" sz="3996" b="true">
                <a:solidFill>
                  <a:srgbClr val="000000"/>
                </a:solidFill>
                <a:latin typeface="Agrandir Bold"/>
                <a:ea typeface="Agrandir Bold"/>
                <a:cs typeface="Agrandir Bold"/>
                <a:sym typeface="Agrandir Bold"/>
              </a:rPr>
              <a:t>Blood group discovery:</a:t>
            </a:r>
          </a:p>
          <a:p>
            <a:pPr algn="l" marL="862950" indent="-431475" lvl="1">
              <a:lnSpc>
                <a:spcPts val="5196"/>
              </a:lnSpc>
              <a:buFont typeface="Arial"/>
              <a:buChar char="•"/>
            </a:pPr>
            <a:r>
              <a:rPr lang="en-US" sz="3996">
                <a:solidFill>
                  <a:srgbClr val="000000"/>
                </a:solidFill>
                <a:latin typeface="Agrandir"/>
                <a:ea typeface="Agrandir"/>
                <a:cs typeface="Agrandir"/>
                <a:sym typeface="Agrandir"/>
              </a:rPr>
              <a:t>Discovered by Karl L</a:t>
            </a:r>
            <a:r>
              <a:rPr lang="en-US" sz="3996">
                <a:solidFill>
                  <a:srgbClr val="000000"/>
                </a:solidFill>
                <a:latin typeface="Agrandir"/>
                <a:ea typeface="Agrandir"/>
                <a:cs typeface="Agrandir"/>
                <a:sym typeface="Agrandir"/>
              </a:rPr>
              <a:t>a</a:t>
            </a:r>
            <a:r>
              <a:rPr lang="en-US" sz="3996">
                <a:solidFill>
                  <a:srgbClr val="000000"/>
                </a:solidFill>
                <a:latin typeface="Agrandir"/>
                <a:ea typeface="Agrandir"/>
                <a:cs typeface="Agrandir"/>
                <a:sym typeface="Agrandir"/>
              </a:rPr>
              <a:t>ndsteiner in 1901.</a:t>
            </a:r>
          </a:p>
          <a:p>
            <a:pPr algn="l" marL="862950" indent="-431475" lvl="1">
              <a:lnSpc>
                <a:spcPts val="5196"/>
              </a:lnSpc>
              <a:buFont typeface="Arial"/>
              <a:buChar char="•"/>
            </a:pPr>
            <a:r>
              <a:rPr lang="en-US" sz="3996">
                <a:solidFill>
                  <a:srgbClr val="000000"/>
                </a:solidFill>
                <a:latin typeface="Agrandir"/>
                <a:ea typeface="Agrandir"/>
                <a:cs typeface="Agrandir"/>
                <a:sym typeface="Agrandir"/>
              </a:rPr>
              <a:t>ABO </a:t>
            </a:r>
            <a:r>
              <a:rPr lang="en-US" sz="3996">
                <a:solidFill>
                  <a:srgbClr val="000000"/>
                </a:solidFill>
                <a:latin typeface="Agrandir"/>
                <a:ea typeface="Agrandir"/>
                <a:cs typeface="Agrandir"/>
                <a:sym typeface="Agrandir"/>
              </a:rPr>
              <a:t>a</a:t>
            </a:r>
            <a:r>
              <a:rPr lang="en-US" sz="3996">
                <a:solidFill>
                  <a:srgbClr val="000000"/>
                </a:solidFill>
                <a:latin typeface="Agrandir"/>
                <a:ea typeface="Agrandir"/>
                <a:cs typeface="Agrandir"/>
                <a:sym typeface="Agrandir"/>
              </a:rPr>
              <a:t>nd Rh s</a:t>
            </a:r>
            <a:r>
              <a:rPr lang="en-US" sz="3996">
                <a:solidFill>
                  <a:srgbClr val="000000"/>
                </a:solidFill>
                <a:latin typeface="Agrandir"/>
                <a:ea typeface="Agrandir"/>
                <a:cs typeface="Agrandir"/>
                <a:sym typeface="Agrandir"/>
              </a:rPr>
              <a:t>y</a:t>
            </a:r>
            <a:r>
              <a:rPr lang="en-US" sz="3996">
                <a:solidFill>
                  <a:srgbClr val="000000"/>
                </a:solidFill>
                <a:latin typeface="Agrandir"/>
                <a:ea typeface="Agrandir"/>
                <a:cs typeface="Agrandir"/>
                <a:sym typeface="Agrandir"/>
              </a:rPr>
              <a:t>stems</a:t>
            </a:r>
            <a:r>
              <a:rPr lang="en-US" sz="3996">
                <a:solidFill>
                  <a:srgbClr val="000000"/>
                </a:solidFill>
                <a:latin typeface="Agrandir"/>
                <a:ea typeface="Agrandir"/>
                <a:cs typeface="Agrandir"/>
                <a:sym typeface="Agrandir"/>
              </a:rPr>
              <a:t> </a:t>
            </a:r>
            <a:r>
              <a:rPr lang="en-US" sz="3996">
                <a:solidFill>
                  <a:srgbClr val="000000"/>
                </a:solidFill>
                <a:latin typeface="Agrandir"/>
                <a:ea typeface="Agrandir"/>
                <a:cs typeface="Agrandir"/>
                <a:sym typeface="Agrandir"/>
              </a:rPr>
              <a:t>a</a:t>
            </a:r>
            <a:r>
              <a:rPr lang="en-US" sz="3996">
                <a:solidFill>
                  <a:srgbClr val="000000"/>
                </a:solidFill>
                <a:latin typeface="Agrandir"/>
                <a:ea typeface="Agrandir"/>
                <a:cs typeface="Agrandir"/>
                <a:sym typeface="Agrandir"/>
              </a:rPr>
              <a:t>r</a:t>
            </a:r>
            <a:r>
              <a:rPr lang="en-US" sz="3996">
                <a:solidFill>
                  <a:srgbClr val="000000"/>
                </a:solidFill>
                <a:latin typeface="Agrandir"/>
                <a:ea typeface="Agrandir"/>
                <a:cs typeface="Agrandir"/>
                <a:sym typeface="Agrandir"/>
              </a:rPr>
              <a:t>e the m</a:t>
            </a:r>
            <a:r>
              <a:rPr lang="en-US" sz="3996">
                <a:solidFill>
                  <a:srgbClr val="000000"/>
                </a:solidFill>
                <a:latin typeface="Agrandir"/>
                <a:ea typeface="Agrandir"/>
                <a:cs typeface="Agrandir"/>
                <a:sym typeface="Agrandir"/>
              </a:rPr>
              <a:t>o</a:t>
            </a:r>
            <a:r>
              <a:rPr lang="en-US" sz="3996">
                <a:solidFill>
                  <a:srgbClr val="000000"/>
                </a:solidFill>
                <a:latin typeface="Agrandir"/>
                <a:ea typeface="Agrandir"/>
                <a:cs typeface="Agrandir"/>
                <a:sym typeface="Agrandir"/>
              </a:rPr>
              <a:t>st significant.</a:t>
            </a:r>
          </a:p>
          <a:p>
            <a:pPr algn="l">
              <a:lnSpc>
                <a:spcPts val="5196"/>
              </a:lnSpc>
            </a:pPr>
            <a:r>
              <a:rPr lang="en-US" sz="3996" b="true">
                <a:solidFill>
                  <a:srgbClr val="000000"/>
                </a:solidFill>
                <a:latin typeface="Agrandir Bold"/>
                <a:ea typeface="Agrandir Bold"/>
                <a:cs typeface="Agrandir Bold"/>
                <a:sym typeface="Agrandir Bold"/>
              </a:rPr>
              <a:t>Advancements:</a:t>
            </a:r>
          </a:p>
          <a:p>
            <a:pPr algn="l" marL="862950" indent="-431475" lvl="1">
              <a:lnSpc>
                <a:spcPts val="5196"/>
              </a:lnSpc>
              <a:buFont typeface="Arial"/>
              <a:buChar char="•"/>
            </a:pPr>
            <a:r>
              <a:rPr lang="en-US" sz="3996">
                <a:solidFill>
                  <a:srgbClr val="000000"/>
                </a:solidFill>
                <a:latin typeface="Agrandir"/>
                <a:ea typeface="Agrandir"/>
                <a:cs typeface="Agrandir"/>
                <a:sym typeface="Agrandir"/>
              </a:rPr>
              <a:t>Manual</a:t>
            </a:r>
            <a:r>
              <a:rPr lang="en-US" sz="3996">
                <a:solidFill>
                  <a:srgbClr val="000000"/>
                </a:solidFill>
                <a:latin typeface="Agrandir"/>
                <a:ea typeface="Agrandir"/>
                <a:cs typeface="Agrandir"/>
                <a:sym typeface="Agrandir"/>
              </a:rPr>
              <a:t> </a:t>
            </a:r>
            <a:r>
              <a:rPr lang="en-US" sz="3996">
                <a:solidFill>
                  <a:srgbClr val="000000"/>
                </a:solidFill>
                <a:latin typeface="Agrandir"/>
                <a:ea typeface="Agrandir"/>
                <a:cs typeface="Agrandir"/>
                <a:sym typeface="Agrandir"/>
              </a:rPr>
              <a:t>me</a:t>
            </a:r>
            <a:r>
              <a:rPr lang="en-US" sz="3996">
                <a:solidFill>
                  <a:srgbClr val="000000"/>
                </a:solidFill>
                <a:latin typeface="Agrandir"/>
                <a:ea typeface="Agrandir"/>
                <a:cs typeface="Agrandir"/>
                <a:sym typeface="Agrandir"/>
              </a:rPr>
              <a:t>th</a:t>
            </a:r>
            <a:r>
              <a:rPr lang="en-US" sz="3996">
                <a:solidFill>
                  <a:srgbClr val="000000"/>
                </a:solidFill>
                <a:latin typeface="Agrandir"/>
                <a:ea typeface="Agrandir"/>
                <a:cs typeface="Agrandir"/>
                <a:sym typeface="Agrandir"/>
              </a:rPr>
              <a:t>ods: Slid</a:t>
            </a:r>
            <a:r>
              <a:rPr lang="en-US" sz="3996">
                <a:solidFill>
                  <a:srgbClr val="000000"/>
                </a:solidFill>
                <a:latin typeface="Agrandir"/>
                <a:ea typeface="Agrandir"/>
                <a:cs typeface="Agrandir"/>
                <a:sym typeface="Agrandir"/>
              </a:rPr>
              <a:t>e </a:t>
            </a:r>
            <a:r>
              <a:rPr lang="en-US" sz="3996">
                <a:solidFill>
                  <a:srgbClr val="000000"/>
                </a:solidFill>
                <a:latin typeface="Agrandir"/>
                <a:ea typeface="Agrandir"/>
                <a:cs typeface="Agrandir"/>
                <a:sym typeface="Agrandir"/>
              </a:rPr>
              <a:t>test, tube met</a:t>
            </a:r>
            <a:r>
              <a:rPr lang="en-US" sz="3996">
                <a:solidFill>
                  <a:srgbClr val="000000"/>
                </a:solidFill>
                <a:latin typeface="Agrandir"/>
                <a:ea typeface="Agrandir"/>
                <a:cs typeface="Agrandir"/>
                <a:sym typeface="Agrandir"/>
              </a:rPr>
              <a:t>h</a:t>
            </a:r>
            <a:r>
              <a:rPr lang="en-US" sz="3996">
                <a:solidFill>
                  <a:srgbClr val="000000"/>
                </a:solidFill>
                <a:latin typeface="Agrandir"/>
                <a:ea typeface="Agrandir"/>
                <a:cs typeface="Agrandir"/>
                <a:sym typeface="Agrandir"/>
              </a:rPr>
              <a:t>od.</a:t>
            </a:r>
          </a:p>
          <a:p>
            <a:pPr algn="l" marL="862950" indent="-431475" lvl="1">
              <a:lnSpc>
                <a:spcPts val="5196"/>
              </a:lnSpc>
              <a:buFont typeface="Arial"/>
              <a:buChar char="•"/>
            </a:pPr>
            <a:r>
              <a:rPr lang="en-US" sz="3996">
                <a:solidFill>
                  <a:srgbClr val="000000"/>
                </a:solidFill>
                <a:latin typeface="Agrandir"/>
                <a:ea typeface="Agrandir"/>
                <a:cs typeface="Agrandir"/>
                <a:sym typeface="Agrandir"/>
              </a:rPr>
              <a:t>Automat</a:t>
            </a:r>
            <a:r>
              <a:rPr lang="en-US" sz="3996">
                <a:solidFill>
                  <a:srgbClr val="000000"/>
                </a:solidFill>
                <a:latin typeface="Agrandir"/>
                <a:ea typeface="Agrandir"/>
                <a:cs typeface="Agrandir"/>
                <a:sym typeface="Agrandir"/>
              </a:rPr>
              <a:t>e</a:t>
            </a:r>
            <a:r>
              <a:rPr lang="en-US" sz="3996">
                <a:solidFill>
                  <a:srgbClr val="000000"/>
                </a:solidFill>
                <a:latin typeface="Agrandir"/>
                <a:ea typeface="Agrandir"/>
                <a:cs typeface="Agrandir"/>
                <a:sym typeface="Agrandir"/>
              </a:rPr>
              <a:t>d methods: compute</a:t>
            </a:r>
            <a:r>
              <a:rPr lang="en-US" sz="3996">
                <a:solidFill>
                  <a:srgbClr val="000000"/>
                </a:solidFill>
                <a:latin typeface="Agrandir"/>
                <a:ea typeface="Agrandir"/>
                <a:cs typeface="Agrandir"/>
                <a:sym typeface="Agrandir"/>
              </a:rPr>
              <a:t>r</a:t>
            </a:r>
            <a:r>
              <a:rPr lang="en-US" sz="3996">
                <a:solidFill>
                  <a:srgbClr val="000000"/>
                </a:solidFill>
                <a:latin typeface="Agrandir"/>
                <a:ea typeface="Agrandir"/>
                <a:cs typeface="Agrandir"/>
                <a:sym typeface="Agrandir"/>
              </a:rPr>
              <a:t> vision.</a:t>
            </a:r>
          </a:p>
          <a:p>
            <a:pPr algn="l">
              <a:lnSpc>
                <a:spcPts val="5196"/>
              </a:lnSpc>
            </a:pPr>
          </a:p>
        </p:txBody>
      </p:sp>
      <p:sp>
        <p:nvSpPr>
          <p:cNvPr name="TextBox 6" id="6"/>
          <p:cNvSpPr txBox="true"/>
          <p:nvPr/>
        </p:nvSpPr>
        <p:spPr>
          <a:xfrm rot="0">
            <a:off x="3860012" y="446143"/>
            <a:ext cx="11449736" cy="1975866"/>
          </a:xfrm>
          <a:prstGeom prst="rect">
            <a:avLst/>
          </a:prstGeom>
        </p:spPr>
        <p:txBody>
          <a:bodyPr anchor="t" rtlCol="false" tIns="0" lIns="0" bIns="0" rIns="0">
            <a:spAutoFit/>
          </a:bodyPr>
          <a:lstStyle/>
          <a:p>
            <a:pPr algn="ctr">
              <a:lnSpc>
                <a:spcPts val="7752"/>
              </a:lnSpc>
            </a:pPr>
            <a:r>
              <a:rPr lang="en-US" b="true" sz="6800">
                <a:solidFill>
                  <a:srgbClr val="A2272C"/>
                </a:solidFill>
                <a:latin typeface="Londrina Solid Heavy"/>
                <a:ea typeface="Londrina Solid Heavy"/>
                <a:cs typeface="Londrina Solid Heavy"/>
                <a:sym typeface="Londrina Solid Heavy"/>
              </a:rPr>
              <a:t>HISTORY OF BLOOD GROUP IDENTIFICATION</a:t>
            </a:r>
          </a:p>
        </p:txBody>
      </p:sp>
      <p:sp>
        <p:nvSpPr>
          <p:cNvPr name="Freeform 7" id="7"/>
          <p:cNvSpPr/>
          <p:nvPr/>
        </p:nvSpPr>
        <p:spPr>
          <a:xfrm flipH="false" flipV="false" rot="0">
            <a:off x="16415616" y="9143573"/>
            <a:ext cx="1687367" cy="607452"/>
          </a:xfrm>
          <a:custGeom>
            <a:avLst/>
            <a:gdLst/>
            <a:ahLst/>
            <a:cxnLst/>
            <a:rect r="r" b="b" t="t" l="l"/>
            <a:pathLst>
              <a:path h="607452" w="1687367">
                <a:moveTo>
                  <a:pt x="0" y="0"/>
                </a:moveTo>
                <a:lnTo>
                  <a:pt x="1687368" y="0"/>
                </a:lnTo>
                <a:lnTo>
                  <a:pt x="1687368" y="607453"/>
                </a:lnTo>
                <a:lnTo>
                  <a:pt x="0" y="6074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cover dir="d"/>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5940827" y="5143500"/>
            <a:ext cx="5693246" cy="6578330"/>
          </a:xfrm>
          <a:custGeom>
            <a:avLst/>
            <a:gdLst/>
            <a:ahLst/>
            <a:cxnLst/>
            <a:rect r="r" b="b" t="t" l="l"/>
            <a:pathLst>
              <a:path h="6578330" w="5693246">
                <a:moveTo>
                  <a:pt x="0" y="0"/>
                </a:moveTo>
                <a:lnTo>
                  <a:pt x="5693246" y="0"/>
                </a:lnTo>
                <a:lnTo>
                  <a:pt x="5693246" y="6578330"/>
                </a:lnTo>
                <a:lnTo>
                  <a:pt x="0" y="657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8349070" y="864524"/>
            <a:ext cx="12038041" cy="8557953"/>
          </a:xfrm>
          <a:custGeom>
            <a:avLst/>
            <a:gdLst/>
            <a:ahLst/>
            <a:cxnLst/>
            <a:rect r="r" b="b" t="t" l="l"/>
            <a:pathLst>
              <a:path h="8557953" w="12038041">
                <a:moveTo>
                  <a:pt x="0" y="0"/>
                </a:moveTo>
                <a:lnTo>
                  <a:pt x="12038041" y="0"/>
                </a:lnTo>
                <a:lnTo>
                  <a:pt x="12038041" y="8557952"/>
                </a:lnTo>
                <a:lnTo>
                  <a:pt x="0" y="85579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16508" y="4429363"/>
            <a:ext cx="7427492" cy="2899593"/>
          </a:xfrm>
          <a:prstGeom prst="rect">
            <a:avLst/>
          </a:prstGeom>
        </p:spPr>
        <p:txBody>
          <a:bodyPr anchor="t" rtlCol="false" tIns="0" lIns="0" bIns="0" rIns="0">
            <a:spAutoFit/>
          </a:bodyPr>
          <a:lstStyle/>
          <a:p>
            <a:pPr algn="l">
              <a:lnSpc>
                <a:spcPts val="4466"/>
              </a:lnSpc>
            </a:pPr>
            <a:r>
              <a:rPr lang="en-US" sz="3435">
                <a:solidFill>
                  <a:srgbClr val="FFFFFF"/>
                </a:solidFill>
                <a:latin typeface="Agrandir"/>
                <a:ea typeface="Agrandir"/>
                <a:cs typeface="Agrandir"/>
                <a:sym typeface="Agrandir"/>
              </a:rPr>
              <a:t>The system allows users to visit the website and can see </a:t>
            </a:r>
            <a:r>
              <a:rPr lang="en-US" sz="3435" b="true">
                <a:solidFill>
                  <a:srgbClr val="FFFFFF"/>
                </a:solidFill>
                <a:latin typeface="Agrandir Bold"/>
                <a:ea typeface="Agrandir Bold"/>
                <a:cs typeface="Agrandir Bold"/>
                <a:sym typeface="Agrandir Bold"/>
              </a:rPr>
              <a:t>information about the web page</a:t>
            </a:r>
            <a:r>
              <a:rPr lang="en-US" sz="3435">
                <a:solidFill>
                  <a:srgbClr val="FFFFFF"/>
                </a:solidFill>
                <a:latin typeface="Agrandir"/>
                <a:ea typeface="Agrandir"/>
                <a:cs typeface="Agrandir"/>
                <a:sym typeface="Agrandir"/>
              </a:rPr>
              <a:t>, </a:t>
            </a:r>
            <a:r>
              <a:rPr lang="en-US" sz="3435" b="true">
                <a:solidFill>
                  <a:srgbClr val="FFFFFF"/>
                </a:solidFill>
                <a:latin typeface="Agrandir Bold"/>
                <a:ea typeface="Agrandir Bold"/>
                <a:cs typeface="Agrandir Bold"/>
                <a:sym typeface="Agrandir Bold"/>
              </a:rPr>
              <a:t>the registration page </a:t>
            </a:r>
            <a:r>
              <a:rPr lang="en-US" sz="3435">
                <a:solidFill>
                  <a:srgbClr val="FFFFFF"/>
                </a:solidFill>
                <a:latin typeface="Agrandir"/>
                <a:ea typeface="Agrandir"/>
                <a:cs typeface="Agrandir"/>
                <a:sym typeface="Agrandir"/>
              </a:rPr>
              <a:t>and </a:t>
            </a:r>
            <a:r>
              <a:rPr lang="en-US" sz="3435" b="true">
                <a:solidFill>
                  <a:srgbClr val="FFFFFF"/>
                </a:solidFill>
                <a:latin typeface="Agrandir Bold"/>
                <a:ea typeface="Agrandir Bold"/>
                <a:cs typeface="Agrandir Bold"/>
                <a:sym typeface="Agrandir Bold"/>
              </a:rPr>
              <a:t>the login page</a:t>
            </a:r>
          </a:p>
        </p:txBody>
      </p:sp>
      <p:sp>
        <p:nvSpPr>
          <p:cNvPr name="Freeform 5" id="5"/>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021308" y="2400062"/>
            <a:ext cx="4915035" cy="994791"/>
          </a:xfrm>
          <a:prstGeom prst="rect">
            <a:avLst/>
          </a:prstGeom>
        </p:spPr>
        <p:txBody>
          <a:bodyPr anchor="t" rtlCol="false" tIns="0" lIns="0" bIns="0" rIns="0">
            <a:spAutoFit/>
          </a:bodyPr>
          <a:lstStyle/>
          <a:p>
            <a:pPr algn="l" marL="0" indent="0" lvl="0">
              <a:lnSpc>
                <a:spcPts val="7752"/>
              </a:lnSpc>
            </a:pPr>
            <a:r>
              <a:rPr lang="en-US" b="true" sz="6800">
                <a:solidFill>
                  <a:srgbClr val="A2272C"/>
                </a:solidFill>
                <a:latin typeface="Londrina Solid Heavy"/>
                <a:ea typeface="Londrina Solid Heavy"/>
                <a:cs typeface="Londrina Solid Heavy"/>
                <a:sym typeface="Londrina Solid Heavy"/>
              </a:rPr>
              <a:t>MILESTONE  - 1</a:t>
            </a:r>
          </a:p>
        </p:txBody>
      </p:sp>
      <p:sp>
        <p:nvSpPr>
          <p:cNvPr name="Freeform 7" id="7"/>
          <p:cNvSpPr/>
          <p:nvPr/>
        </p:nvSpPr>
        <p:spPr>
          <a:xfrm flipH="false" flipV="false" rot="727857">
            <a:off x="15123134" y="2799324"/>
            <a:ext cx="1421760" cy="5545872"/>
          </a:xfrm>
          <a:custGeom>
            <a:avLst/>
            <a:gdLst/>
            <a:ahLst/>
            <a:cxnLst/>
            <a:rect r="r" b="b" t="t" l="l"/>
            <a:pathLst>
              <a:path h="5545872" w="1421760">
                <a:moveTo>
                  <a:pt x="0" y="0"/>
                </a:moveTo>
                <a:lnTo>
                  <a:pt x="1421760" y="0"/>
                </a:lnTo>
                <a:lnTo>
                  <a:pt x="1421760" y="5545872"/>
                </a:lnTo>
                <a:lnTo>
                  <a:pt x="0" y="55458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1624437" y="3134041"/>
            <a:ext cx="3369397" cy="2438219"/>
          </a:xfrm>
          <a:custGeom>
            <a:avLst/>
            <a:gdLst/>
            <a:ahLst/>
            <a:cxnLst/>
            <a:rect r="r" b="b" t="t" l="l"/>
            <a:pathLst>
              <a:path h="2438219" w="3369397">
                <a:moveTo>
                  <a:pt x="0" y="0"/>
                </a:moveTo>
                <a:lnTo>
                  <a:pt x="3369397" y="0"/>
                </a:lnTo>
                <a:lnTo>
                  <a:pt x="3369397" y="2438219"/>
                </a:lnTo>
                <a:lnTo>
                  <a:pt x="0" y="24382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537601" y="9421084"/>
            <a:ext cx="1687367" cy="607452"/>
          </a:xfrm>
          <a:custGeom>
            <a:avLst/>
            <a:gdLst/>
            <a:ahLst/>
            <a:cxnLst/>
            <a:rect r="r" b="b" t="t" l="l"/>
            <a:pathLst>
              <a:path h="607452" w="1687367">
                <a:moveTo>
                  <a:pt x="0" y="0"/>
                </a:moveTo>
                <a:lnTo>
                  <a:pt x="1687367" y="0"/>
                </a:lnTo>
                <a:lnTo>
                  <a:pt x="1687367" y="607452"/>
                </a:lnTo>
                <a:lnTo>
                  <a:pt x="0" y="6074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5940827" y="5143500"/>
            <a:ext cx="5693246" cy="6578330"/>
          </a:xfrm>
          <a:custGeom>
            <a:avLst/>
            <a:gdLst/>
            <a:ahLst/>
            <a:cxnLst/>
            <a:rect r="r" b="b" t="t" l="l"/>
            <a:pathLst>
              <a:path h="6578330" w="5693246">
                <a:moveTo>
                  <a:pt x="0" y="0"/>
                </a:moveTo>
                <a:lnTo>
                  <a:pt x="5693246" y="0"/>
                </a:lnTo>
                <a:lnTo>
                  <a:pt x="5693246" y="6578330"/>
                </a:lnTo>
                <a:lnTo>
                  <a:pt x="0" y="657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564277" y="513702"/>
            <a:ext cx="13564747" cy="9643302"/>
          </a:xfrm>
          <a:custGeom>
            <a:avLst/>
            <a:gdLst/>
            <a:ahLst/>
            <a:cxnLst/>
            <a:rect r="r" b="b" t="t" l="l"/>
            <a:pathLst>
              <a:path h="9643302" w="13564747">
                <a:moveTo>
                  <a:pt x="0" y="0"/>
                </a:moveTo>
                <a:lnTo>
                  <a:pt x="13564748" y="0"/>
                </a:lnTo>
                <a:lnTo>
                  <a:pt x="13564748" y="9643302"/>
                </a:lnTo>
                <a:lnTo>
                  <a:pt x="0" y="9643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4777026"/>
            <a:ext cx="8301857" cy="2993743"/>
          </a:xfrm>
          <a:prstGeom prst="rect">
            <a:avLst/>
          </a:prstGeom>
        </p:spPr>
        <p:txBody>
          <a:bodyPr anchor="t" rtlCol="false" tIns="0" lIns="0" bIns="0" rIns="0">
            <a:spAutoFit/>
          </a:bodyPr>
          <a:lstStyle/>
          <a:p>
            <a:pPr algn="l">
              <a:lnSpc>
                <a:spcPts val="4578"/>
              </a:lnSpc>
            </a:pPr>
            <a:r>
              <a:rPr lang="en-US" sz="3522">
                <a:solidFill>
                  <a:srgbClr val="FFFFFF"/>
                </a:solidFill>
                <a:latin typeface="Agrandir"/>
                <a:ea typeface="Agrandir"/>
                <a:cs typeface="Agrandir"/>
                <a:sym typeface="Agrandir"/>
              </a:rPr>
              <a:t>On the </a:t>
            </a:r>
            <a:r>
              <a:rPr lang="en-US" sz="3522" b="true">
                <a:solidFill>
                  <a:srgbClr val="FFFFFF"/>
                </a:solidFill>
                <a:latin typeface="Agrandir Bold"/>
                <a:ea typeface="Agrandir Bold"/>
                <a:cs typeface="Agrandir Bold"/>
                <a:sym typeface="Agrandir Bold"/>
              </a:rPr>
              <a:t>profile page</a:t>
            </a:r>
            <a:r>
              <a:rPr lang="en-US" sz="3522">
                <a:solidFill>
                  <a:srgbClr val="FFFFFF"/>
                </a:solidFill>
                <a:latin typeface="Agrandir"/>
                <a:ea typeface="Agrandir"/>
                <a:cs typeface="Agrandir"/>
                <a:sym typeface="Agrandir"/>
              </a:rPr>
              <a:t>, we can upload the image of the blood sample, and through </a:t>
            </a:r>
            <a:r>
              <a:rPr lang="en-US" sz="3522" b="true">
                <a:solidFill>
                  <a:srgbClr val="FFFFFF"/>
                </a:solidFill>
                <a:latin typeface="Agrandir Bold"/>
                <a:ea typeface="Agrandir Bold"/>
                <a:cs typeface="Agrandir Bold"/>
                <a:sym typeface="Agrandir Bold"/>
              </a:rPr>
              <a:t>OpenCV,</a:t>
            </a:r>
            <a:r>
              <a:rPr lang="en-US" sz="3522">
                <a:solidFill>
                  <a:srgbClr val="FFFFFF"/>
                </a:solidFill>
                <a:latin typeface="Agrandir"/>
                <a:ea typeface="Agrandir"/>
                <a:cs typeface="Agrandir"/>
                <a:sym typeface="Agrandir"/>
              </a:rPr>
              <a:t> we can analyze the picture and get the output blood type through few conditions</a:t>
            </a:r>
          </a:p>
        </p:txBody>
      </p:sp>
      <p:sp>
        <p:nvSpPr>
          <p:cNvPr name="Freeform 5" id="5"/>
          <p:cNvSpPr/>
          <p:nvPr/>
        </p:nvSpPr>
        <p:spPr>
          <a:xfrm flipH="false" flipV="false" rot="357786">
            <a:off x="293684" y="-1877490"/>
            <a:ext cx="3043573" cy="5812379"/>
          </a:xfrm>
          <a:custGeom>
            <a:avLst/>
            <a:gdLst/>
            <a:ahLst/>
            <a:cxnLst/>
            <a:rect r="r" b="b" t="t" l="l"/>
            <a:pathLst>
              <a:path h="5812379" w="3043573">
                <a:moveTo>
                  <a:pt x="0" y="0"/>
                </a:moveTo>
                <a:lnTo>
                  <a:pt x="3043573" y="0"/>
                </a:lnTo>
                <a:lnTo>
                  <a:pt x="3043573" y="5812380"/>
                </a:lnTo>
                <a:lnTo>
                  <a:pt x="0" y="58123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3948648" y="1789203"/>
            <a:ext cx="1818208" cy="7092301"/>
            <a:chOff x="0" y="0"/>
            <a:chExt cx="2424278" cy="9456402"/>
          </a:xfrm>
        </p:grpSpPr>
        <p:sp>
          <p:nvSpPr>
            <p:cNvPr name="Freeform 7" id="7"/>
            <p:cNvSpPr/>
            <p:nvPr/>
          </p:nvSpPr>
          <p:spPr>
            <a:xfrm flipH="false" flipV="false" rot="0">
              <a:off x="0" y="0"/>
              <a:ext cx="2424278" cy="9456402"/>
            </a:xfrm>
            <a:custGeom>
              <a:avLst/>
              <a:gdLst/>
              <a:ahLst/>
              <a:cxnLst/>
              <a:rect r="r" b="b" t="t" l="l"/>
              <a:pathLst>
                <a:path h="9456402" w="2424278">
                  <a:moveTo>
                    <a:pt x="0" y="0"/>
                  </a:moveTo>
                  <a:lnTo>
                    <a:pt x="2424278" y="0"/>
                  </a:lnTo>
                  <a:lnTo>
                    <a:pt x="2424278" y="9456402"/>
                  </a:lnTo>
                  <a:lnTo>
                    <a:pt x="0" y="94564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317636" y="4019532"/>
              <a:ext cx="802396" cy="708669"/>
              <a:chOff x="0" y="0"/>
              <a:chExt cx="95026" cy="83926"/>
            </a:xfrm>
          </p:grpSpPr>
          <p:sp>
            <p:nvSpPr>
              <p:cNvPr name="Freeform 9" id="9"/>
              <p:cNvSpPr/>
              <p:nvPr/>
            </p:nvSpPr>
            <p:spPr>
              <a:xfrm flipH="false" flipV="false" rot="0">
                <a:off x="0" y="0"/>
                <a:ext cx="95026" cy="83926"/>
              </a:xfrm>
              <a:custGeom>
                <a:avLst/>
                <a:gdLst/>
                <a:ahLst/>
                <a:cxnLst/>
                <a:rect r="r" b="b" t="t" l="l"/>
                <a:pathLst>
                  <a:path h="83926" w="95026">
                    <a:moveTo>
                      <a:pt x="0" y="0"/>
                    </a:moveTo>
                    <a:lnTo>
                      <a:pt x="95026" y="0"/>
                    </a:lnTo>
                    <a:lnTo>
                      <a:pt x="95026" y="83926"/>
                    </a:lnTo>
                    <a:lnTo>
                      <a:pt x="0" y="83926"/>
                    </a:lnTo>
                    <a:close/>
                  </a:path>
                </a:pathLst>
              </a:custGeom>
              <a:solidFill>
                <a:srgbClr val="D7D8DA"/>
              </a:solidFill>
            </p:spPr>
          </p:sp>
          <p:sp>
            <p:nvSpPr>
              <p:cNvPr name="TextBox 10" id="10"/>
              <p:cNvSpPr txBox="true"/>
              <p:nvPr/>
            </p:nvSpPr>
            <p:spPr>
              <a:xfrm>
                <a:off x="0" y="-85725"/>
                <a:ext cx="95026" cy="169651"/>
              </a:xfrm>
              <a:prstGeom prst="rect">
                <a:avLst/>
              </a:prstGeom>
            </p:spPr>
            <p:txBody>
              <a:bodyPr anchor="ctr" rtlCol="false" tIns="50800" lIns="50800" bIns="50800" rIns="50800"/>
              <a:lstStyle/>
              <a:p>
                <a:pPr algn="ctr">
                  <a:lnSpc>
                    <a:spcPts val="2868"/>
                  </a:lnSpc>
                </a:pPr>
              </a:p>
            </p:txBody>
          </p:sp>
        </p:grpSp>
        <p:grpSp>
          <p:nvGrpSpPr>
            <p:cNvPr name="Group 11" id="11"/>
            <p:cNvGrpSpPr/>
            <p:nvPr/>
          </p:nvGrpSpPr>
          <p:grpSpPr>
            <a:xfrm rot="0">
              <a:off x="367802" y="2995337"/>
              <a:ext cx="1624296" cy="2366204"/>
              <a:chOff x="0" y="0"/>
              <a:chExt cx="192361" cy="280223"/>
            </a:xfrm>
          </p:grpSpPr>
          <p:sp>
            <p:nvSpPr>
              <p:cNvPr name="Freeform 12" id="12"/>
              <p:cNvSpPr/>
              <p:nvPr/>
            </p:nvSpPr>
            <p:spPr>
              <a:xfrm flipH="false" flipV="false" rot="0">
                <a:off x="0" y="0"/>
                <a:ext cx="192361" cy="280223"/>
              </a:xfrm>
              <a:custGeom>
                <a:avLst/>
                <a:gdLst/>
                <a:ahLst/>
                <a:cxnLst/>
                <a:rect r="r" b="b" t="t" l="l"/>
                <a:pathLst>
                  <a:path h="280223" w="192361">
                    <a:moveTo>
                      <a:pt x="0" y="0"/>
                    </a:moveTo>
                    <a:lnTo>
                      <a:pt x="192361" y="0"/>
                    </a:lnTo>
                    <a:lnTo>
                      <a:pt x="192361" y="280223"/>
                    </a:lnTo>
                    <a:lnTo>
                      <a:pt x="0" y="280223"/>
                    </a:lnTo>
                    <a:close/>
                  </a:path>
                </a:pathLst>
              </a:custGeom>
              <a:solidFill>
                <a:srgbClr val="FFD200"/>
              </a:solidFill>
            </p:spPr>
          </p:sp>
          <p:sp>
            <p:nvSpPr>
              <p:cNvPr name="TextBox 13" id="13"/>
              <p:cNvSpPr txBox="true"/>
              <p:nvPr/>
            </p:nvSpPr>
            <p:spPr>
              <a:xfrm>
                <a:off x="0" y="-85725"/>
                <a:ext cx="192361" cy="365948"/>
              </a:xfrm>
              <a:prstGeom prst="rect">
                <a:avLst/>
              </a:prstGeom>
            </p:spPr>
            <p:txBody>
              <a:bodyPr anchor="ctr" rtlCol="false" tIns="50800" lIns="50800" bIns="50800" rIns="50800"/>
              <a:lstStyle/>
              <a:p>
                <a:pPr algn="ctr">
                  <a:lnSpc>
                    <a:spcPts val="2868"/>
                  </a:lnSpc>
                </a:pPr>
              </a:p>
            </p:txBody>
          </p:sp>
        </p:grpSp>
        <p:grpSp>
          <p:nvGrpSpPr>
            <p:cNvPr name="Group 14" id="14"/>
            <p:cNvGrpSpPr/>
            <p:nvPr/>
          </p:nvGrpSpPr>
          <p:grpSpPr>
            <a:xfrm rot="0">
              <a:off x="367802" y="5074590"/>
              <a:ext cx="1624296" cy="286951"/>
              <a:chOff x="0" y="0"/>
              <a:chExt cx="192361" cy="33983"/>
            </a:xfrm>
          </p:grpSpPr>
          <p:sp>
            <p:nvSpPr>
              <p:cNvPr name="Freeform 15" id="15"/>
              <p:cNvSpPr/>
              <p:nvPr/>
            </p:nvSpPr>
            <p:spPr>
              <a:xfrm flipH="false" flipV="false" rot="0">
                <a:off x="0" y="0"/>
                <a:ext cx="192361" cy="33983"/>
              </a:xfrm>
              <a:custGeom>
                <a:avLst/>
                <a:gdLst/>
                <a:ahLst/>
                <a:cxnLst/>
                <a:rect r="r" b="b" t="t" l="l"/>
                <a:pathLst>
                  <a:path h="33983" w="192361">
                    <a:moveTo>
                      <a:pt x="0" y="0"/>
                    </a:moveTo>
                    <a:lnTo>
                      <a:pt x="192361" y="0"/>
                    </a:lnTo>
                    <a:lnTo>
                      <a:pt x="192361" y="33983"/>
                    </a:lnTo>
                    <a:lnTo>
                      <a:pt x="0" y="33983"/>
                    </a:lnTo>
                    <a:close/>
                  </a:path>
                </a:pathLst>
              </a:custGeom>
              <a:solidFill>
                <a:srgbClr val="FFF8ED"/>
              </a:solidFill>
            </p:spPr>
          </p:sp>
          <p:sp>
            <p:nvSpPr>
              <p:cNvPr name="TextBox 16" id="16"/>
              <p:cNvSpPr txBox="true"/>
              <p:nvPr/>
            </p:nvSpPr>
            <p:spPr>
              <a:xfrm>
                <a:off x="0" y="-85725"/>
                <a:ext cx="192361" cy="119708"/>
              </a:xfrm>
              <a:prstGeom prst="rect">
                <a:avLst/>
              </a:prstGeom>
            </p:spPr>
            <p:txBody>
              <a:bodyPr anchor="ctr" rtlCol="false" tIns="50800" lIns="50800" bIns="50800" rIns="50800"/>
              <a:lstStyle/>
              <a:p>
                <a:pPr algn="ctr">
                  <a:lnSpc>
                    <a:spcPts val="2868"/>
                  </a:lnSpc>
                </a:pPr>
              </a:p>
            </p:txBody>
          </p:sp>
        </p:grpSp>
        <p:grpSp>
          <p:nvGrpSpPr>
            <p:cNvPr name="Group 17" id="17"/>
            <p:cNvGrpSpPr/>
            <p:nvPr/>
          </p:nvGrpSpPr>
          <p:grpSpPr>
            <a:xfrm rot="0">
              <a:off x="367802" y="2595973"/>
              <a:ext cx="1624296" cy="798728"/>
              <a:chOff x="0" y="0"/>
              <a:chExt cx="868978" cy="427310"/>
            </a:xfrm>
          </p:grpSpPr>
          <p:sp>
            <p:nvSpPr>
              <p:cNvPr name="Freeform 18" id="18"/>
              <p:cNvSpPr/>
              <p:nvPr/>
            </p:nvSpPr>
            <p:spPr>
              <a:xfrm flipH="false" flipV="false" rot="0">
                <a:off x="0" y="0"/>
                <a:ext cx="868978" cy="427310"/>
              </a:xfrm>
              <a:custGeom>
                <a:avLst/>
                <a:gdLst/>
                <a:ahLst/>
                <a:cxnLst/>
                <a:rect r="r" b="b" t="t" l="l"/>
                <a:pathLst>
                  <a:path h="427310" w="868978">
                    <a:moveTo>
                      <a:pt x="434489" y="0"/>
                    </a:moveTo>
                    <a:cubicBezTo>
                      <a:pt x="194527" y="0"/>
                      <a:pt x="0" y="95657"/>
                      <a:pt x="0" y="213655"/>
                    </a:cubicBezTo>
                    <a:cubicBezTo>
                      <a:pt x="0" y="331653"/>
                      <a:pt x="194527" y="427310"/>
                      <a:pt x="434489" y="427310"/>
                    </a:cubicBezTo>
                    <a:cubicBezTo>
                      <a:pt x="674451" y="427310"/>
                      <a:pt x="868978" y="331653"/>
                      <a:pt x="868978" y="213655"/>
                    </a:cubicBezTo>
                    <a:cubicBezTo>
                      <a:pt x="868978" y="95657"/>
                      <a:pt x="674451" y="0"/>
                      <a:pt x="434489" y="0"/>
                    </a:cubicBezTo>
                    <a:close/>
                  </a:path>
                </a:pathLst>
              </a:custGeom>
              <a:solidFill>
                <a:srgbClr val="FFE466"/>
              </a:solidFill>
            </p:spPr>
          </p:sp>
          <p:sp>
            <p:nvSpPr>
              <p:cNvPr name="TextBox 19" id="19"/>
              <p:cNvSpPr txBox="true"/>
              <p:nvPr/>
            </p:nvSpPr>
            <p:spPr>
              <a:xfrm>
                <a:off x="81467" y="-45665"/>
                <a:ext cx="706045" cy="432914"/>
              </a:xfrm>
              <a:prstGeom prst="rect">
                <a:avLst/>
              </a:prstGeom>
            </p:spPr>
            <p:txBody>
              <a:bodyPr anchor="ctr" rtlCol="false" tIns="50800" lIns="50800" bIns="50800" rIns="50800"/>
              <a:lstStyle/>
              <a:p>
                <a:pPr algn="ctr">
                  <a:lnSpc>
                    <a:spcPts val="2868"/>
                  </a:lnSpc>
                </a:pPr>
              </a:p>
            </p:txBody>
          </p:sp>
        </p:grpSp>
        <p:sp>
          <p:nvSpPr>
            <p:cNvPr name="Freeform 20" id="20"/>
            <p:cNvSpPr/>
            <p:nvPr/>
          </p:nvSpPr>
          <p:spPr>
            <a:xfrm flipH="false" flipV="false" rot="-10800000">
              <a:off x="1317636" y="4600118"/>
              <a:ext cx="880891" cy="344228"/>
            </a:xfrm>
            <a:custGeom>
              <a:avLst/>
              <a:gdLst/>
              <a:ahLst/>
              <a:cxnLst/>
              <a:rect r="r" b="b" t="t" l="l"/>
              <a:pathLst>
                <a:path h="344228" w="880891">
                  <a:moveTo>
                    <a:pt x="0" y="0"/>
                  </a:moveTo>
                  <a:lnTo>
                    <a:pt x="880891" y="0"/>
                  </a:lnTo>
                  <a:lnTo>
                    <a:pt x="880891" y="344228"/>
                  </a:lnTo>
                  <a:lnTo>
                    <a:pt x="0" y="344228"/>
                  </a:lnTo>
                  <a:lnTo>
                    <a:pt x="0" y="0"/>
                  </a:lnTo>
                  <a:close/>
                </a:path>
              </a:pathLst>
            </a:custGeom>
            <a:blipFill>
              <a:blip r:embed="rId10">
                <a:extLst>
                  <a:ext uri="{96DAC541-7B7A-43D3-8B79-37D633B846F1}">
                    <asvg:svgBlip xmlns:asvg="http://schemas.microsoft.com/office/drawing/2016/SVG/main" r:embed="rId11"/>
                  </a:ext>
                </a:extLst>
              </a:blip>
              <a:stretch>
                <a:fillRect l="-1746825" t="-3114" r="0" b="0"/>
              </a:stretch>
            </a:blipFill>
          </p:spPr>
        </p:sp>
        <p:sp>
          <p:nvSpPr>
            <p:cNvPr name="Freeform 21" id="21"/>
            <p:cNvSpPr/>
            <p:nvPr/>
          </p:nvSpPr>
          <p:spPr>
            <a:xfrm flipH="false" flipV="false" rot="-10800000">
              <a:off x="1250949" y="3927918"/>
              <a:ext cx="968760" cy="378565"/>
            </a:xfrm>
            <a:custGeom>
              <a:avLst/>
              <a:gdLst/>
              <a:ahLst/>
              <a:cxnLst/>
              <a:rect r="r" b="b" t="t" l="l"/>
              <a:pathLst>
                <a:path h="378565" w="968760">
                  <a:moveTo>
                    <a:pt x="0" y="0"/>
                  </a:moveTo>
                  <a:lnTo>
                    <a:pt x="968761" y="0"/>
                  </a:lnTo>
                  <a:lnTo>
                    <a:pt x="968761" y="378565"/>
                  </a:lnTo>
                  <a:lnTo>
                    <a:pt x="0" y="378565"/>
                  </a:lnTo>
                  <a:lnTo>
                    <a:pt x="0" y="0"/>
                  </a:lnTo>
                  <a:close/>
                </a:path>
              </a:pathLst>
            </a:custGeom>
            <a:blipFill>
              <a:blip r:embed="rId10">
                <a:extLst>
                  <a:ext uri="{96DAC541-7B7A-43D3-8B79-37D633B846F1}">
                    <asvg:svgBlip xmlns:asvg="http://schemas.microsoft.com/office/drawing/2016/SVG/main" r:embed="rId11"/>
                  </a:ext>
                </a:extLst>
              </a:blip>
              <a:stretch>
                <a:fillRect l="-1746825" t="-3114" r="0" b="0"/>
              </a:stretch>
            </a:blipFill>
          </p:spPr>
        </p:sp>
        <p:sp>
          <p:nvSpPr>
            <p:cNvPr name="Freeform 22" id="22"/>
            <p:cNvSpPr/>
            <p:nvPr/>
          </p:nvSpPr>
          <p:spPr>
            <a:xfrm flipH="false" flipV="false" rot="-10800000">
              <a:off x="1212139" y="3202903"/>
              <a:ext cx="1007571" cy="393731"/>
            </a:xfrm>
            <a:custGeom>
              <a:avLst/>
              <a:gdLst/>
              <a:ahLst/>
              <a:cxnLst/>
              <a:rect r="r" b="b" t="t" l="l"/>
              <a:pathLst>
                <a:path h="393731" w="1007571">
                  <a:moveTo>
                    <a:pt x="0" y="0"/>
                  </a:moveTo>
                  <a:lnTo>
                    <a:pt x="1007571" y="0"/>
                  </a:lnTo>
                  <a:lnTo>
                    <a:pt x="1007571" y="393731"/>
                  </a:lnTo>
                  <a:lnTo>
                    <a:pt x="0" y="393731"/>
                  </a:lnTo>
                  <a:lnTo>
                    <a:pt x="0" y="0"/>
                  </a:lnTo>
                  <a:close/>
                </a:path>
              </a:pathLst>
            </a:custGeom>
            <a:blipFill>
              <a:blip r:embed="rId10">
                <a:extLst>
                  <a:ext uri="{96DAC541-7B7A-43D3-8B79-37D633B846F1}">
                    <asvg:svgBlip xmlns:asvg="http://schemas.microsoft.com/office/drawing/2016/SVG/main" r:embed="rId11"/>
                  </a:ext>
                </a:extLst>
              </a:blip>
              <a:stretch>
                <a:fillRect l="-1746825" t="-3114" r="0" b="0"/>
              </a:stretch>
            </a:blipFill>
          </p:spPr>
        </p:sp>
        <p:sp>
          <p:nvSpPr>
            <p:cNvPr name="Freeform 23" id="23"/>
            <p:cNvSpPr/>
            <p:nvPr/>
          </p:nvSpPr>
          <p:spPr>
            <a:xfrm flipH="false" flipV="false" rot="-10800000">
              <a:off x="1212139" y="2496434"/>
              <a:ext cx="1007571" cy="393731"/>
            </a:xfrm>
            <a:custGeom>
              <a:avLst/>
              <a:gdLst/>
              <a:ahLst/>
              <a:cxnLst/>
              <a:rect r="r" b="b" t="t" l="l"/>
              <a:pathLst>
                <a:path h="393731" w="1007571">
                  <a:moveTo>
                    <a:pt x="0" y="0"/>
                  </a:moveTo>
                  <a:lnTo>
                    <a:pt x="1007571" y="0"/>
                  </a:lnTo>
                  <a:lnTo>
                    <a:pt x="1007571" y="393731"/>
                  </a:lnTo>
                  <a:lnTo>
                    <a:pt x="0" y="393731"/>
                  </a:lnTo>
                  <a:lnTo>
                    <a:pt x="0" y="0"/>
                  </a:lnTo>
                  <a:close/>
                </a:path>
              </a:pathLst>
            </a:custGeom>
            <a:blipFill>
              <a:blip r:embed="rId10">
                <a:extLst>
                  <a:ext uri="{96DAC541-7B7A-43D3-8B79-37D633B846F1}">
                    <asvg:svgBlip xmlns:asvg="http://schemas.microsoft.com/office/drawing/2016/SVG/main" r:embed="rId11"/>
                  </a:ext>
                </a:extLst>
              </a:blip>
              <a:stretch>
                <a:fillRect l="-1746825" t="-3114" r="0" b="0"/>
              </a:stretch>
            </a:blipFill>
          </p:spPr>
        </p:sp>
      </p:grpSp>
      <p:sp>
        <p:nvSpPr>
          <p:cNvPr name="TextBox 24" id="24"/>
          <p:cNvSpPr txBox="true"/>
          <p:nvPr/>
        </p:nvSpPr>
        <p:spPr>
          <a:xfrm rot="0">
            <a:off x="2021308" y="2400062"/>
            <a:ext cx="5184654" cy="994791"/>
          </a:xfrm>
          <a:prstGeom prst="rect">
            <a:avLst/>
          </a:prstGeom>
        </p:spPr>
        <p:txBody>
          <a:bodyPr anchor="t" rtlCol="false" tIns="0" lIns="0" bIns="0" rIns="0">
            <a:spAutoFit/>
          </a:bodyPr>
          <a:lstStyle/>
          <a:p>
            <a:pPr algn="l" marL="0" indent="0" lvl="0">
              <a:lnSpc>
                <a:spcPts val="7752"/>
              </a:lnSpc>
            </a:pPr>
            <a:r>
              <a:rPr lang="en-US" b="true" sz="6800">
                <a:solidFill>
                  <a:srgbClr val="A2272C"/>
                </a:solidFill>
                <a:latin typeface="Londrina Solid Heavy"/>
                <a:ea typeface="Londrina Solid Heavy"/>
                <a:cs typeface="Londrina Solid Heavy"/>
                <a:sym typeface="Londrina Solid Heavy"/>
              </a:rPr>
              <a:t>MILESTONE  - 2</a:t>
            </a:r>
          </a:p>
        </p:txBody>
      </p:sp>
      <p:sp>
        <p:nvSpPr>
          <p:cNvPr name="Freeform 25" id="25"/>
          <p:cNvSpPr/>
          <p:nvPr/>
        </p:nvSpPr>
        <p:spPr>
          <a:xfrm flipH="false" flipV="false" rot="0">
            <a:off x="16275203" y="9386824"/>
            <a:ext cx="1687367" cy="607452"/>
          </a:xfrm>
          <a:custGeom>
            <a:avLst/>
            <a:gdLst/>
            <a:ahLst/>
            <a:cxnLst/>
            <a:rect r="r" b="b" t="t" l="l"/>
            <a:pathLst>
              <a:path h="607452" w="1687367">
                <a:moveTo>
                  <a:pt x="0" y="0"/>
                </a:moveTo>
                <a:lnTo>
                  <a:pt x="1687367" y="0"/>
                </a:lnTo>
                <a:lnTo>
                  <a:pt x="1687367" y="607453"/>
                </a:lnTo>
                <a:lnTo>
                  <a:pt x="0" y="6074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DAGV4d0DEeU</dc:identifier>
  <dcterms:modified xsi:type="dcterms:W3CDTF">2011-08-01T06:04:30Z</dcterms:modified>
  <cp:revision>1</cp:revision>
  <dc:title>Blood Group Identification </dc:title>
</cp:coreProperties>
</file>